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56" r:id="rId2"/>
    <p:sldId id="276" r:id="rId3"/>
    <p:sldId id="257" r:id="rId4"/>
    <p:sldId id="258" r:id="rId5"/>
    <p:sldId id="259" r:id="rId6"/>
    <p:sldId id="260" r:id="rId7"/>
    <p:sldId id="261" r:id="rId8"/>
    <p:sldId id="272" r:id="rId9"/>
    <p:sldId id="273" r:id="rId10"/>
    <p:sldId id="262" r:id="rId11"/>
    <p:sldId id="263" r:id="rId12"/>
    <p:sldId id="264" r:id="rId13"/>
    <p:sldId id="265" r:id="rId14"/>
    <p:sldId id="266" r:id="rId15"/>
    <p:sldId id="267" r:id="rId16"/>
    <p:sldId id="268" r:id="rId17"/>
    <p:sldId id="269" r:id="rId18"/>
    <p:sldId id="270" r:id="rId19"/>
    <p:sldId id="271" r:id="rId20"/>
    <p:sldId id="274" r:id="rId21"/>
    <p:sldId id="275" r:id="rId22"/>
  </p:sldIdLst>
  <p:sldSz cx="9144000" cy="6858000" type="screen4x3"/>
  <p:notesSz cx="7102475" cy="8991600"/>
  <p:defaultTextStyle>
    <a:defPPr>
      <a:defRPr lang="en-US"/>
    </a:defPPr>
    <a:lvl1pPr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1pPr>
    <a:lvl2pPr marL="4572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2pPr>
    <a:lvl3pPr marL="9144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3pPr>
    <a:lvl4pPr marL="13716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4pPr>
    <a:lvl5pPr marL="18288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9933FF"/>
    <a:srgbClr val="FF66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2" d="100"/>
          <a:sy n="42" d="100"/>
        </p:scale>
        <p:origin x="-124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78163" cy="4492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outerShdw blurRad="38100" dist="38100" dir="2700000" algn="tl">
                    <a:srgbClr val="C0C0C0"/>
                  </a:outerShdw>
                </a:effectLst>
                <a:ea typeface="+mn-ea"/>
              </a:defRPr>
            </a:lvl1pPr>
          </a:lstStyle>
          <a:p>
            <a:pPr>
              <a:defRPr/>
            </a:pPr>
            <a:endParaRPr lang="en-US"/>
          </a:p>
        </p:txBody>
      </p:sp>
      <p:sp>
        <p:nvSpPr>
          <p:cNvPr id="24579" name="Rectangle 3"/>
          <p:cNvSpPr>
            <a:spLocks noGrp="1" noChangeArrowheads="1"/>
          </p:cNvSpPr>
          <p:nvPr>
            <p:ph type="dt" sz="quarter" idx="1"/>
          </p:nvPr>
        </p:nvSpPr>
        <p:spPr bwMode="auto">
          <a:xfrm>
            <a:off x="4024313" y="0"/>
            <a:ext cx="3078162" cy="4492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outerShdw blurRad="38100" dist="38100" dir="2700000" algn="tl">
                    <a:srgbClr val="C0C0C0"/>
                  </a:outerShdw>
                </a:effectLst>
                <a:ea typeface="+mn-ea"/>
              </a:defRPr>
            </a:lvl1pPr>
          </a:lstStyle>
          <a:p>
            <a:pPr>
              <a:defRPr/>
            </a:pPr>
            <a:endParaRPr lang="en-US"/>
          </a:p>
        </p:txBody>
      </p:sp>
      <p:sp>
        <p:nvSpPr>
          <p:cNvPr id="24580" name="Rectangle 4"/>
          <p:cNvSpPr>
            <a:spLocks noGrp="1" noChangeArrowheads="1"/>
          </p:cNvSpPr>
          <p:nvPr>
            <p:ph type="ftr" sz="quarter" idx="2"/>
          </p:nvPr>
        </p:nvSpPr>
        <p:spPr bwMode="auto">
          <a:xfrm>
            <a:off x="0" y="8542338"/>
            <a:ext cx="3078163" cy="4492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C0C0C0"/>
                  </a:outerShdw>
                </a:effectLst>
                <a:ea typeface="+mn-ea"/>
              </a:defRPr>
            </a:lvl1pPr>
          </a:lstStyle>
          <a:p>
            <a:pPr>
              <a:defRPr/>
            </a:pPr>
            <a:endParaRPr lang="en-US"/>
          </a:p>
        </p:txBody>
      </p:sp>
      <p:sp>
        <p:nvSpPr>
          <p:cNvPr id="24581" name="Rectangle 5"/>
          <p:cNvSpPr>
            <a:spLocks noGrp="1" noChangeArrowheads="1"/>
          </p:cNvSpPr>
          <p:nvPr>
            <p:ph type="sldNum" sz="quarter" idx="3"/>
          </p:nvPr>
        </p:nvSpPr>
        <p:spPr bwMode="auto">
          <a:xfrm>
            <a:off x="4024313" y="8542338"/>
            <a:ext cx="3078162" cy="4492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C0C0C0"/>
                  </a:outerShdw>
                </a:effectLst>
              </a:defRPr>
            </a:lvl1pPr>
          </a:lstStyle>
          <a:p>
            <a:fld id="{C4E7BA90-7490-4267-8F14-BED0679E616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CCA6CF9-8FC0-4ABE-8668-D2058EB5375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90FCC90-FBE5-4467-9D11-9A2464065D8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45C603B-273A-43EC-86A1-41230F18A0E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A33B51C-41EF-4A32-B5E9-22777D41FD8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BF612E2-4040-411A-8B4A-3D9DFB2A38F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7501D6C-2BBB-43E5-BDEB-F9E02E7ECC3E}"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278D8EA-3247-44B0-8251-B1654F5961F0}"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F6D938DE-51C9-43BE-BE0B-6558D9DFE8F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876C49D6-E39A-4B33-BE00-7BCD37A3800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5FA089E-15C8-456A-8181-598E7542534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2BB34F0-1313-44B5-A5BE-21F56253195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defRPr>
            </a:lvl1pPr>
          </a:lstStyle>
          <a:p>
            <a:fld id="{9F526217-D92E-463B-BC9E-2E0A5A429D4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Times New Roman" charset="0"/>
          <a:ea typeface="ＭＳ Ｐゴシック" charset="-128"/>
        </a:defRPr>
      </a:lvl2pPr>
      <a:lvl3pPr algn="ctr" rtl="0" eaLnBrk="0" fontAlgn="base" hangingPunct="0">
        <a:spcBef>
          <a:spcPct val="0"/>
        </a:spcBef>
        <a:spcAft>
          <a:spcPct val="0"/>
        </a:spcAft>
        <a:defRPr sz="4400">
          <a:solidFill>
            <a:schemeClr val="tx2"/>
          </a:solidFill>
          <a:latin typeface="Times New Roman" charset="0"/>
          <a:ea typeface="ＭＳ Ｐゴシック" charset="-128"/>
        </a:defRPr>
      </a:lvl3pPr>
      <a:lvl4pPr algn="ctr" rtl="0" eaLnBrk="0" fontAlgn="base" hangingPunct="0">
        <a:spcBef>
          <a:spcPct val="0"/>
        </a:spcBef>
        <a:spcAft>
          <a:spcPct val="0"/>
        </a:spcAft>
        <a:defRPr sz="4400">
          <a:solidFill>
            <a:schemeClr val="tx2"/>
          </a:solidFill>
          <a:latin typeface="Times New Roman" charset="0"/>
          <a:ea typeface="ＭＳ Ｐゴシック" charset="-128"/>
        </a:defRPr>
      </a:lvl4pPr>
      <a:lvl5pPr algn="ctr" rtl="0" eaLnBrk="0" fontAlgn="base" hangingPunct="0">
        <a:spcBef>
          <a:spcPct val="0"/>
        </a:spcBef>
        <a:spcAft>
          <a:spcPct val="0"/>
        </a:spcAft>
        <a:defRPr sz="4400">
          <a:solidFill>
            <a:schemeClr val="tx2"/>
          </a:solidFill>
          <a:latin typeface="Times New Roman" charset="0"/>
          <a:ea typeface="ＭＳ Ｐゴシック" charset="-128"/>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219200" y="762000"/>
            <a:ext cx="6858000" cy="701675"/>
          </a:xfrm>
          <a:prstGeom prst="rect">
            <a:avLst/>
          </a:prstGeom>
          <a:noFill/>
          <a:ln w="9525">
            <a:noFill/>
            <a:miter lim="800000"/>
            <a:headEnd/>
            <a:tailEnd/>
          </a:ln>
          <a:effectLst/>
        </p:spPr>
        <p:txBody>
          <a:bodyPr>
            <a:spAutoFit/>
          </a:bodyPr>
          <a:lstStyle/>
          <a:p>
            <a:pPr algn="ctr">
              <a:spcBef>
                <a:spcPct val="50000"/>
              </a:spcBef>
              <a:defRPr/>
            </a:pPr>
            <a:r>
              <a:rPr lang="en-US" sz="4000" b="1">
                <a:solidFill>
                  <a:srgbClr val="FF0000"/>
                </a:solidFill>
                <a:effectLst>
                  <a:outerShdw blurRad="38100" dist="38100" dir="2700000" algn="tl">
                    <a:srgbClr val="C0C0C0"/>
                  </a:outerShdw>
                </a:effectLst>
                <a:ea typeface="+mn-ea"/>
              </a:rPr>
              <a:t>The Many Faces of the World</a:t>
            </a:r>
          </a:p>
        </p:txBody>
      </p:sp>
      <p:sp>
        <p:nvSpPr>
          <p:cNvPr id="2051" name="Text Box 3"/>
          <p:cNvSpPr txBox="1">
            <a:spLocks noChangeArrowheads="1"/>
          </p:cNvSpPr>
          <p:nvPr/>
        </p:nvSpPr>
        <p:spPr bwMode="auto">
          <a:xfrm>
            <a:off x="1600200" y="1905000"/>
            <a:ext cx="5867400" cy="2057400"/>
          </a:xfrm>
          <a:prstGeom prst="rect">
            <a:avLst/>
          </a:prstGeom>
          <a:noFill/>
          <a:ln w="9525">
            <a:noFill/>
            <a:miter lim="800000"/>
            <a:headEnd/>
            <a:tailEnd/>
          </a:ln>
          <a:effectLst/>
        </p:spPr>
        <p:txBody>
          <a:bodyPr>
            <a:spAutoFit/>
          </a:bodyPr>
          <a:lstStyle/>
          <a:p>
            <a:pPr algn="ctr">
              <a:spcBef>
                <a:spcPct val="50000"/>
              </a:spcBef>
              <a:defRPr/>
            </a:pPr>
            <a:r>
              <a:rPr lang="en-US" sz="12900">
                <a:solidFill>
                  <a:schemeClr val="accent2"/>
                </a:solidFill>
                <a:effectLst>
                  <a:outerShdw blurRad="38100" dist="38100" dir="2700000" algn="tl">
                    <a:srgbClr val="C0C0C0"/>
                  </a:outerShdw>
                </a:effectLst>
                <a:ea typeface="+mn-ea"/>
              </a:rPr>
              <a:t>MASKS</a:t>
            </a:r>
            <a:r>
              <a:rPr lang="en-US" sz="12900">
                <a:effectLst>
                  <a:outerShdw blurRad="38100" dist="38100" dir="2700000" algn="tl">
                    <a:srgbClr val="C0C0C0"/>
                  </a:outerShdw>
                </a:effectLst>
                <a:ea typeface="+mn-ea"/>
              </a:rPr>
              <a:t> </a:t>
            </a:r>
          </a:p>
        </p:txBody>
      </p:sp>
      <p:sp>
        <p:nvSpPr>
          <p:cNvPr id="2052" name="Text Box 4"/>
          <p:cNvSpPr txBox="1">
            <a:spLocks noChangeArrowheads="1"/>
          </p:cNvSpPr>
          <p:nvPr/>
        </p:nvSpPr>
        <p:spPr bwMode="auto">
          <a:xfrm>
            <a:off x="685800" y="4114800"/>
            <a:ext cx="7620000" cy="457200"/>
          </a:xfrm>
          <a:prstGeom prst="rect">
            <a:avLst/>
          </a:prstGeom>
          <a:noFill/>
          <a:ln w="9525">
            <a:noFill/>
            <a:miter lim="800000"/>
            <a:headEnd/>
            <a:tailEnd/>
          </a:ln>
          <a:effectLst/>
        </p:spPr>
        <p:txBody>
          <a:bodyPr>
            <a:spAutoFit/>
          </a:bodyPr>
          <a:lstStyle/>
          <a:p>
            <a:pPr algn="ctr">
              <a:spcBef>
                <a:spcPct val="50000"/>
              </a:spcBef>
              <a:defRPr/>
            </a:pPr>
            <a:r>
              <a:rPr lang="en-US" b="1">
                <a:effectLst>
                  <a:outerShdw blurRad="38100" dist="38100" dir="2700000" algn="tl">
                    <a:srgbClr val="C0C0C0"/>
                  </a:outerShdw>
                </a:effectLst>
                <a:ea typeface="+mn-ea"/>
              </a:rPr>
              <a:t>What can they tell us about the people who made them?</a:t>
            </a:r>
          </a:p>
        </p:txBody>
      </p:sp>
      <p:pic>
        <p:nvPicPr>
          <p:cNvPr id="14341" name="Picture 5" descr="A:\mask0002.jpg"/>
          <p:cNvPicPr>
            <a:picLocks noChangeAspect="1" noChangeArrowheads="1"/>
          </p:cNvPicPr>
          <p:nvPr/>
        </p:nvPicPr>
        <p:blipFill>
          <a:blip r:embed="rId2"/>
          <a:srcRect/>
          <a:stretch>
            <a:fillRect/>
          </a:stretch>
        </p:blipFill>
        <p:spPr bwMode="auto">
          <a:xfrm>
            <a:off x="7239000" y="4724400"/>
            <a:ext cx="1041400" cy="1524000"/>
          </a:xfrm>
          <a:prstGeom prst="rect">
            <a:avLst/>
          </a:prstGeom>
          <a:noFill/>
          <a:ln w="9525">
            <a:noFill/>
            <a:miter lim="800000"/>
            <a:headEnd/>
            <a:tailEnd/>
          </a:ln>
        </p:spPr>
      </p:pic>
      <p:pic>
        <p:nvPicPr>
          <p:cNvPr id="14342" name="Picture 6" descr="A:\mask0005.jpg"/>
          <p:cNvPicPr>
            <a:picLocks noChangeAspect="1" noChangeArrowheads="1"/>
          </p:cNvPicPr>
          <p:nvPr/>
        </p:nvPicPr>
        <p:blipFill>
          <a:blip r:embed="rId3"/>
          <a:srcRect/>
          <a:stretch>
            <a:fillRect/>
          </a:stretch>
        </p:blipFill>
        <p:spPr bwMode="auto">
          <a:xfrm>
            <a:off x="685800" y="4724400"/>
            <a:ext cx="889000" cy="1524000"/>
          </a:xfrm>
          <a:prstGeom prst="rect">
            <a:avLst/>
          </a:prstGeom>
          <a:noFill/>
          <a:ln w="9525">
            <a:noFill/>
            <a:miter lim="800000"/>
            <a:headEnd/>
            <a:tailEnd/>
          </a:ln>
        </p:spPr>
      </p:pic>
      <p:pic>
        <p:nvPicPr>
          <p:cNvPr id="14343" name="Picture 7" descr="A:\mask0006.jpg"/>
          <p:cNvPicPr>
            <a:picLocks noChangeAspect="1" noChangeArrowheads="1"/>
          </p:cNvPicPr>
          <p:nvPr/>
        </p:nvPicPr>
        <p:blipFill>
          <a:blip r:embed="rId4"/>
          <a:srcRect/>
          <a:stretch>
            <a:fillRect/>
          </a:stretch>
        </p:blipFill>
        <p:spPr bwMode="auto">
          <a:xfrm>
            <a:off x="3581400" y="4800600"/>
            <a:ext cx="1524000" cy="1041400"/>
          </a:xfrm>
          <a:prstGeom prst="rect">
            <a:avLst/>
          </a:prstGeom>
          <a:noFill/>
          <a:ln w="9525">
            <a:noFill/>
            <a:miter lim="800000"/>
            <a:headEnd/>
            <a:tailEnd/>
          </a:ln>
        </p:spPr>
      </p:pic>
      <p:pic>
        <p:nvPicPr>
          <p:cNvPr id="14344" name="Picture 8" descr="A:\mask0008.jpg"/>
          <p:cNvPicPr>
            <a:picLocks noChangeAspect="1" noChangeArrowheads="1"/>
          </p:cNvPicPr>
          <p:nvPr/>
        </p:nvPicPr>
        <p:blipFill>
          <a:blip r:embed="rId5"/>
          <a:srcRect/>
          <a:stretch>
            <a:fillRect/>
          </a:stretch>
        </p:blipFill>
        <p:spPr bwMode="auto">
          <a:xfrm>
            <a:off x="5638800" y="4724400"/>
            <a:ext cx="1041400" cy="1524000"/>
          </a:xfrm>
          <a:prstGeom prst="rect">
            <a:avLst/>
          </a:prstGeom>
          <a:noFill/>
          <a:ln w="9525">
            <a:noFill/>
            <a:miter lim="800000"/>
            <a:headEnd/>
            <a:tailEnd/>
          </a:ln>
        </p:spPr>
      </p:pic>
      <p:pic>
        <p:nvPicPr>
          <p:cNvPr id="14345" name="Picture 9" descr="A:\mask0014.jpg"/>
          <p:cNvPicPr>
            <a:picLocks noChangeAspect="1" noChangeArrowheads="1"/>
          </p:cNvPicPr>
          <p:nvPr/>
        </p:nvPicPr>
        <p:blipFill>
          <a:blip r:embed="rId6"/>
          <a:srcRect/>
          <a:stretch>
            <a:fillRect/>
          </a:stretch>
        </p:blipFill>
        <p:spPr bwMode="auto">
          <a:xfrm>
            <a:off x="2057400" y="4724400"/>
            <a:ext cx="9906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0" y="347663"/>
            <a:ext cx="9144000" cy="338137"/>
          </a:xfrm>
          <a:prstGeom prst="rect">
            <a:avLst/>
          </a:prstGeom>
          <a:noFill/>
          <a:ln w="9525">
            <a:noFill/>
            <a:miter lim="800000"/>
            <a:headEnd/>
            <a:tailEnd/>
          </a:ln>
          <a:effectLst/>
        </p:spPr>
        <p:txBody>
          <a:bodyPr>
            <a:spAutoFit/>
          </a:bodyPr>
          <a:lstStyle/>
          <a:p>
            <a:pPr algn="ctr">
              <a:spcBef>
                <a:spcPct val="50000"/>
              </a:spcBef>
              <a:defRPr/>
            </a:pPr>
            <a:r>
              <a:rPr lang="en-US" sz="1600" dirty="0">
                <a:effectLst>
                  <a:outerShdw blurRad="38100" dist="38100" dir="2700000" algn="tl">
                    <a:srgbClr val="C0C0C0"/>
                  </a:outerShdw>
                </a:effectLst>
                <a:ea typeface="+mn-ea"/>
              </a:rPr>
              <a:t>Here are some of the many masks used in different parts of the world and the reasons for wearing them. </a:t>
            </a:r>
          </a:p>
        </p:txBody>
      </p:sp>
      <p:sp>
        <p:nvSpPr>
          <p:cNvPr id="8196" name="Text Box 4"/>
          <p:cNvSpPr txBox="1">
            <a:spLocks noChangeArrowheads="1"/>
          </p:cNvSpPr>
          <p:nvPr/>
        </p:nvSpPr>
        <p:spPr bwMode="auto">
          <a:xfrm>
            <a:off x="762000" y="685800"/>
            <a:ext cx="7696200" cy="708025"/>
          </a:xfrm>
          <a:prstGeom prst="rect">
            <a:avLst/>
          </a:prstGeom>
          <a:noFill/>
          <a:ln w="9525">
            <a:noFill/>
            <a:miter lim="800000"/>
            <a:headEnd/>
            <a:tailEnd/>
          </a:ln>
          <a:effectLst/>
        </p:spPr>
        <p:txBody>
          <a:bodyPr>
            <a:spAutoFit/>
          </a:bodyPr>
          <a:lstStyle/>
          <a:p>
            <a:pPr algn="ctr">
              <a:spcBef>
                <a:spcPct val="50000"/>
              </a:spcBef>
              <a:defRPr/>
            </a:pPr>
            <a:r>
              <a:rPr lang="en-US" sz="4000" dirty="0">
                <a:solidFill>
                  <a:srgbClr val="FF0000"/>
                </a:solidFill>
                <a:effectLst>
                  <a:outerShdw blurRad="38100" dist="38100" dir="2700000" algn="tl">
                    <a:srgbClr val="C0C0C0"/>
                  </a:outerShdw>
                </a:effectLst>
                <a:ea typeface="+mn-ea"/>
              </a:rPr>
              <a:t>United </a:t>
            </a:r>
            <a:r>
              <a:rPr lang="en-US" sz="4000" dirty="0">
                <a:solidFill>
                  <a:schemeClr val="accent2"/>
                </a:solidFill>
                <a:effectLst>
                  <a:outerShdw blurRad="38100" dist="38100" dir="2700000" algn="tl">
                    <a:srgbClr val="C0C0C0"/>
                  </a:outerShdw>
                </a:effectLst>
                <a:ea typeface="+mn-ea"/>
              </a:rPr>
              <a:t>States </a:t>
            </a:r>
            <a:r>
              <a:rPr lang="en-US" sz="4000" dirty="0">
                <a:solidFill>
                  <a:srgbClr val="FF0000"/>
                </a:solidFill>
                <a:effectLst>
                  <a:outerShdw blurRad="38100" dist="38100" dir="2700000" algn="tl">
                    <a:srgbClr val="C0C0C0"/>
                  </a:outerShdw>
                </a:effectLst>
                <a:ea typeface="+mn-ea"/>
              </a:rPr>
              <a:t>of </a:t>
            </a:r>
            <a:r>
              <a:rPr lang="en-US" sz="4000" dirty="0">
                <a:solidFill>
                  <a:schemeClr val="accent2"/>
                </a:solidFill>
                <a:effectLst>
                  <a:outerShdw blurRad="38100" dist="38100" dir="2700000" algn="tl">
                    <a:srgbClr val="C0C0C0"/>
                  </a:outerShdw>
                </a:effectLst>
                <a:ea typeface="+mn-ea"/>
              </a:rPr>
              <a:t>America</a:t>
            </a:r>
          </a:p>
        </p:txBody>
      </p:sp>
      <p:sp>
        <p:nvSpPr>
          <p:cNvPr id="8197" name="Text Box 5"/>
          <p:cNvSpPr txBox="1">
            <a:spLocks noChangeArrowheads="1"/>
          </p:cNvSpPr>
          <p:nvPr/>
        </p:nvSpPr>
        <p:spPr bwMode="auto">
          <a:xfrm>
            <a:off x="1371600" y="2438400"/>
            <a:ext cx="5181600" cy="457200"/>
          </a:xfrm>
          <a:prstGeom prst="rect">
            <a:avLst/>
          </a:prstGeom>
          <a:noFill/>
          <a:ln w="9525">
            <a:noFill/>
            <a:miter lim="800000"/>
            <a:headEnd/>
            <a:tailEnd/>
          </a:ln>
          <a:effectLst/>
        </p:spPr>
        <p:txBody>
          <a:bodyPr>
            <a:spAutoFit/>
          </a:bodyPr>
          <a:lstStyle/>
          <a:p>
            <a:pPr>
              <a:spcBef>
                <a:spcPct val="50000"/>
              </a:spcBef>
              <a:defRPr/>
            </a:pPr>
            <a:endParaRPr lang="en-US">
              <a:effectLst>
                <a:outerShdw blurRad="38100" dist="38100" dir="2700000" algn="tl">
                  <a:srgbClr val="C0C0C0"/>
                </a:outerShdw>
              </a:effectLst>
              <a:ea typeface="+mn-ea"/>
            </a:endParaRPr>
          </a:p>
        </p:txBody>
      </p:sp>
      <p:sp>
        <p:nvSpPr>
          <p:cNvPr id="8201" name="Text Box 9"/>
          <p:cNvSpPr txBox="1">
            <a:spLocks noChangeArrowheads="1"/>
          </p:cNvSpPr>
          <p:nvPr/>
        </p:nvSpPr>
        <p:spPr bwMode="auto">
          <a:xfrm>
            <a:off x="152400" y="4876800"/>
            <a:ext cx="2590800" cy="1754188"/>
          </a:xfrm>
          <a:prstGeom prst="rect">
            <a:avLst/>
          </a:prstGeom>
          <a:noFill/>
          <a:ln w="9525">
            <a:noFill/>
            <a:miter lim="800000"/>
            <a:headEnd/>
            <a:tailEnd/>
          </a:ln>
          <a:effectLst/>
        </p:spPr>
        <p:txBody>
          <a:bodyPr>
            <a:spAutoFit/>
          </a:bodyPr>
          <a:lstStyle/>
          <a:p>
            <a:pPr algn="ctr">
              <a:spcBef>
                <a:spcPct val="50000"/>
              </a:spcBef>
            </a:pPr>
            <a:r>
              <a:rPr lang="en-US" sz="1800">
                <a:effectLst>
                  <a:outerShdw blurRad="38100" dist="38100" dir="2700000" algn="tl">
                    <a:srgbClr val="C0C0C0"/>
                  </a:outerShdw>
                </a:effectLst>
              </a:rPr>
              <a:t>Mardi Gras – French for Fat Tuesday, a celebration held annually in New Orleans, Louisiana. Parades, dances, and parties mark the occasion.</a:t>
            </a:r>
          </a:p>
        </p:txBody>
      </p:sp>
      <p:sp>
        <p:nvSpPr>
          <p:cNvPr id="8202" name="Text Box 10"/>
          <p:cNvSpPr txBox="1">
            <a:spLocks noChangeArrowheads="1"/>
          </p:cNvSpPr>
          <p:nvPr/>
        </p:nvSpPr>
        <p:spPr bwMode="auto">
          <a:xfrm>
            <a:off x="3276600" y="4694238"/>
            <a:ext cx="2590800" cy="1477962"/>
          </a:xfrm>
          <a:prstGeom prst="rect">
            <a:avLst/>
          </a:prstGeom>
          <a:noFill/>
          <a:ln w="9525">
            <a:noFill/>
            <a:miter lim="800000"/>
            <a:headEnd/>
            <a:tailEnd/>
          </a:ln>
          <a:effectLst/>
        </p:spPr>
        <p:txBody>
          <a:bodyPr>
            <a:spAutoFit/>
          </a:bodyPr>
          <a:lstStyle/>
          <a:p>
            <a:pPr algn="ctr">
              <a:spcBef>
                <a:spcPct val="50000"/>
              </a:spcBef>
              <a:defRPr/>
            </a:pPr>
            <a:r>
              <a:rPr lang="en-US" sz="1800" dirty="0">
                <a:effectLst>
                  <a:outerShdw blurRad="38100" dist="38100" dir="2700000" algn="tl">
                    <a:srgbClr val="C0C0C0"/>
                  </a:outerShdw>
                </a:effectLst>
                <a:ea typeface="+mn-ea"/>
              </a:rPr>
              <a:t>Native Americans have a rich history in mask making. They wore masks in many of their ceremonies. </a:t>
            </a:r>
          </a:p>
        </p:txBody>
      </p:sp>
      <p:sp>
        <p:nvSpPr>
          <p:cNvPr id="8206" name="Text Box 14"/>
          <p:cNvSpPr txBox="1">
            <a:spLocks noChangeArrowheads="1"/>
          </p:cNvSpPr>
          <p:nvPr/>
        </p:nvSpPr>
        <p:spPr bwMode="auto">
          <a:xfrm>
            <a:off x="5791200" y="4267200"/>
            <a:ext cx="3048000" cy="457200"/>
          </a:xfrm>
          <a:prstGeom prst="rect">
            <a:avLst/>
          </a:prstGeom>
          <a:noFill/>
          <a:ln w="9525">
            <a:noFill/>
            <a:miter lim="800000"/>
            <a:headEnd/>
            <a:tailEnd/>
          </a:ln>
          <a:effectLst/>
        </p:spPr>
        <p:txBody>
          <a:bodyPr>
            <a:spAutoFit/>
          </a:bodyPr>
          <a:lstStyle/>
          <a:p>
            <a:pPr>
              <a:spcBef>
                <a:spcPct val="50000"/>
              </a:spcBef>
              <a:defRPr/>
            </a:pPr>
            <a:endParaRPr lang="en-US">
              <a:effectLst>
                <a:outerShdw blurRad="38100" dist="38100" dir="2700000" algn="tl">
                  <a:srgbClr val="C0C0C0"/>
                </a:outerShdw>
              </a:effectLst>
              <a:ea typeface="+mn-ea"/>
            </a:endParaRPr>
          </a:p>
        </p:txBody>
      </p:sp>
      <p:sp>
        <p:nvSpPr>
          <p:cNvPr id="8207" name="Text Box 15"/>
          <p:cNvSpPr txBox="1">
            <a:spLocks noChangeArrowheads="1"/>
          </p:cNvSpPr>
          <p:nvPr/>
        </p:nvSpPr>
        <p:spPr bwMode="auto">
          <a:xfrm>
            <a:off x="6324600" y="4191000"/>
            <a:ext cx="2819400" cy="1200150"/>
          </a:xfrm>
          <a:prstGeom prst="rect">
            <a:avLst/>
          </a:prstGeom>
          <a:noFill/>
          <a:ln w="9525">
            <a:noFill/>
            <a:miter lim="800000"/>
            <a:headEnd/>
            <a:tailEnd/>
          </a:ln>
          <a:effectLst/>
        </p:spPr>
        <p:txBody>
          <a:bodyPr>
            <a:spAutoFit/>
          </a:bodyPr>
          <a:lstStyle/>
          <a:p>
            <a:pPr algn="ctr">
              <a:spcBef>
                <a:spcPct val="50000"/>
              </a:spcBef>
              <a:defRPr/>
            </a:pPr>
            <a:r>
              <a:rPr lang="en-US" sz="1800" dirty="0">
                <a:effectLst>
                  <a:outerShdw blurRad="38100" dist="38100" dir="2700000" algn="tl">
                    <a:srgbClr val="C0C0C0"/>
                  </a:outerShdw>
                </a:effectLst>
                <a:ea typeface="+mn-ea"/>
              </a:rPr>
              <a:t>Halloween is celebrated in the USA like in many other countries. Masks are a big part of Halloween.</a:t>
            </a:r>
          </a:p>
        </p:txBody>
      </p:sp>
      <p:pic>
        <p:nvPicPr>
          <p:cNvPr id="23561" name="Picture 12"/>
          <p:cNvPicPr>
            <a:picLocks noChangeAspect="1"/>
          </p:cNvPicPr>
          <p:nvPr/>
        </p:nvPicPr>
        <p:blipFill>
          <a:blip r:embed="rId2"/>
          <a:srcRect/>
          <a:stretch>
            <a:fillRect/>
          </a:stretch>
        </p:blipFill>
        <p:spPr bwMode="auto">
          <a:xfrm>
            <a:off x="279400" y="1447800"/>
            <a:ext cx="2311400" cy="3468688"/>
          </a:xfrm>
          <a:prstGeom prst="rect">
            <a:avLst/>
          </a:prstGeom>
          <a:noFill/>
          <a:ln w="9525">
            <a:noFill/>
            <a:miter lim="800000"/>
            <a:headEnd/>
            <a:tailEnd/>
          </a:ln>
        </p:spPr>
      </p:pic>
      <p:pic>
        <p:nvPicPr>
          <p:cNvPr id="23562" name="Picture 14"/>
          <p:cNvPicPr>
            <a:picLocks noChangeAspect="1"/>
          </p:cNvPicPr>
          <p:nvPr/>
        </p:nvPicPr>
        <p:blipFill>
          <a:blip r:embed="rId3"/>
          <a:srcRect/>
          <a:stretch>
            <a:fillRect/>
          </a:stretch>
        </p:blipFill>
        <p:spPr bwMode="auto">
          <a:xfrm>
            <a:off x="2895600" y="1676400"/>
            <a:ext cx="3398838" cy="3048000"/>
          </a:xfrm>
          <a:prstGeom prst="rect">
            <a:avLst/>
          </a:prstGeom>
          <a:noFill/>
          <a:ln w="9525">
            <a:noFill/>
            <a:miter lim="800000"/>
            <a:headEnd/>
            <a:tailEnd/>
          </a:ln>
        </p:spPr>
      </p:pic>
      <p:pic>
        <p:nvPicPr>
          <p:cNvPr id="23563" name="Picture 15"/>
          <p:cNvPicPr>
            <a:picLocks noChangeAspect="1"/>
          </p:cNvPicPr>
          <p:nvPr/>
        </p:nvPicPr>
        <p:blipFill>
          <a:blip r:embed="rId4"/>
          <a:srcRect/>
          <a:stretch>
            <a:fillRect/>
          </a:stretch>
        </p:blipFill>
        <p:spPr bwMode="auto">
          <a:xfrm>
            <a:off x="6400800" y="2286000"/>
            <a:ext cx="2590800" cy="1938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514600" y="228600"/>
            <a:ext cx="3962400" cy="914400"/>
          </a:xfrm>
          <a:prstGeom prst="rect">
            <a:avLst/>
          </a:prstGeom>
          <a:noFill/>
          <a:ln w="9525">
            <a:noFill/>
            <a:miter lim="800000"/>
            <a:headEnd/>
            <a:tailEnd/>
          </a:ln>
          <a:effectLst/>
        </p:spPr>
        <p:txBody>
          <a:bodyPr>
            <a:spAutoFit/>
          </a:bodyPr>
          <a:lstStyle/>
          <a:p>
            <a:pPr algn="ctr">
              <a:spcBef>
                <a:spcPct val="50000"/>
              </a:spcBef>
              <a:defRPr/>
            </a:pPr>
            <a:r>
              <a:rPr lang="en-US" sz="5400" b="1" u="sng">
                <a:solidFill>
                  <a:srgbClr val="FF6600"/>
                </a:solidFill>
                <a:effectLst>
                  <a:outerShdw blurRad="38100" dist="38100" dir="2700000" algn="tl">
                    <a:srgbClr val="C0C0C0"/>
                  </a:outerShdw>
                </a:effectLst>
                <a:ea typeface="+mn-ea"/>
              </a:rPr>
              <a:t>AFRICA</a:t>
            </a:r>
          </a:p>
        </p:txBody>
      </p:sp>
      <p:sp>
        <p:nvSpPr>
          <p:cNvPr id="9221" name="Text Box 5"/>
          <p:cNvSpPr txBox="1">
            <a:spLocks noChangeArrowheads="1"/>
          </p:cNvSpPr>
          <p:nvPr/>
        </p:nvSpPr>
        <p:spPr bwMode="auto">
          <a:xfrm>
            <a:off x="3124200" y="1981200"/>
            <a:ext cx="2743200" cy="3743325"/>
          </a:xfrm>
          <a:prstGeom prst="rect">
            <a:avLst/>
          </a:prstGeom>
          <a:noFill/>
          <a:ln w="9525">
            <a:noFill/>
            <a:miter lim="800000"/>
            <a:headEnd/>
            <a:tailEnd/>
          </a:ln>
          <a:effectLst/>
        </p:spPr>
        <p:txBody>
          <a:bodyPr>
            <a:spAutoFit/>
          </a:bodyPr>
          <a:lstStyle/>
          <a:p>
            <a:pPr algn="ctr">
              <a:spcBef>
                <a:spcPct val="50000"/>
              </a:spcBef>
              <a:defRPr/>
            </a:pPr>
            <a:r>
              <a:rPr lang="en-US" dirty="0">
                <a:effectLst>
                  <a:outerShdw blurRad="38100" dist="38100" dir="2700000" algn="tl">
                    <a:srgbClr val="C0C0C0"/>
                  </a:outerShdw>
                </a:effectLst>
                <a:ea typeface="+mn-ea"/>
              </a:rPr>
              <a:t>African masks often represent the spirits of dead ancestors. Masked family members act out special rituals to pass on sacred teachings from one generation to the next. </a:t>
            </a:r>
          </a:p>
        </p:txBody>
      </p:sp>
      <p:sp>
        <p:nvSpPr>
          <p:cNvPr id="9222" name="Text Box 6"/>
          <p:cNvSpPr txBox="1">
            <a:spLocks noChangeArrowheads="1"/>
          </p:cNvSpPr>
          <p:nvPr/>
        </p:nvSpPr>
        <p:spPr bwMode="auto">
          <a:xfrm>
            <a:off x="304800" y="5791200"/>
            <a:ext cx="8534400" cy="822325"/>
          </a:xfrm>
          <a:prstGeom prst="rect">
            <a:avLst/>
          </a:prstGeom>
          <a:noFill/>
          <a:ln w="9525">
            <a:noFill/>
            <a:miter lim="800000"/>
            <a:headEnd/>
            <a:tailEnd/>
          </a:ln>
          <a:effectLst/>
        </p:spPr>
        <p:txBody>
          <a:bodyPr>
            <a:spAutoFit/>
          </a:bodyPr>
          <a:lstStyle/>
          <a:p>
            <a:pPr algn="ctr">
              <a:spcBef>
                <a:spcPct val="50000"/>
              </a:spcBef>
              <a:defRPr/>
            </a:pPr>
            <a:r>
              <a:rPr lang="en-US" dirty="0">
                <a:effectLst>
                  <a:outerShdw blurRad="38100" dist="38100" dir="2700000" algn="tl">
                    <a:srgbClr val="C0C0C0"/>
                  </a:outerShdw>
                </a:effectLst>
                <a:ea typeface="+mn-ea"/>
              </a:rPr>
              <a:t>Tribal gatherings, festivals and other ceremonies are also occasions for which masks are worn.</a:t>
            </a:r>
          </a:p>
        </p:txBody>
      </p:sp>
      <p:pic>
        <p:nvPicPr>
          <p:cNvPr id="24581" name="Picture 6"/>
          <p:cNvPicPr>
            <a:picLocks noChangeAspect="1"/>
          </p:cNvPicPr>
          <p:nvPr/>
        </p:nvPicPr>
        <p:blipFill>
          <a:blip r:embed="rId2"/>
          <a:srcRect/>
          <a:stretch>
            <a:fillRect/>
          </a:stretch>
        </p:blipFill>
        <p:spPr bwMode="auto">
          <a:xfrm>
            <a:off x="228600" y="730250"/>
            <a:ext cx="2614613" cy="2774950"/>
          </a:xfrm>
          <a:prstGeom prst="rect">
            <a:avLst/>
          </a:prstGeom>
          <a:noFill/>
          <a:ln w="9525">
            <a:noFill/>
            <a:miter lim="800000"/>
            <a:headEnd/>
            <a:tailEnd/>
          </a:ln>
        </p:spPr>
      </p:pic>
      <p:pic>
        <p:nvPicPr>
          <p:cNvPr id="24582" name="Picture 9"/>
          <p:cNvPicPr>
            <a:picLocks noChangeAspect="1"/>
          </p:cNvPicPr>
          <p:nvPr/>
        </p:nvPicPr>
        <p:blipFill>
          <a:blip r:embed="rId3"/>
          <a:srcRect/>
          <a:stretch>
            <a:fillRect/>
          </a:stretch>
        </p:blipFill>
        <p:spPr bwMode="auto">
          <a:xfrm>
            <a:off x="838200" y="3429000"/>
            <a:ext cx="2209800" cy="2209800"/>
          </a:xfrm>
          <a:prstGeom prst="rect">
            <a:avLst/>
          </a:prstGeom>
          <a:noFill/>
          <a:ln w="9525">
            <a:noFill/>
            <a:miter lim="800000"/>
            <a:headEnd/>
            <a:tailEnd/>
          </a:ln>
        </p:spPr>
      </p:pic>
      <p:pic>
        <p:nvPicPr>
          <p:cNvPr id="24583" name="Picture 11"/>
          <p:cNvPicPr>
            <a:picLocks noChangeAspect="1"/>
          </p:cNvPicPr>
          <p:nvPr/>
        </p:nvPicPr>
        <p:blipFill>
          <a:blip r:embed="rId4"/>
          <a:srcRect/>
          <a:stretch>
            <a:fillRect/>
          </a:stretch>
        </p:blipFill>
        <p:spPr bwMode="auto">
          <a:xfrm>
            <a:off x="6043613" y="990600"/>
            <a:ext cx="2871787" cy="4364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514600" y="228600"/>
            <a:ext cx="4191000" cy="1189038"/>
          </a:xfrm>
          <a:prstGeom prst="rect">
            <a:avLst/>
          </a:prstGeom>
          <a:noFill/>
          <a:ln w="9525">
            <a:noFill/>
            <a:miter lim="800000"/>
            <a:headEnd/>
            <a:tailEnd/>
          </a:ln>
          <a:effectLst/>
        </p:spPr>
        <p:txBody>
          <a:bodyPr>
            <a:spAutoFit/>
          </a:bodyPr>
          <a:lstStyle/>
          <a:p>
            <a:pPr algn="ctr">
              <a:spcBef>
                <a:spcPct val="50000"/>
              </a:spcBef>
              <a:defRPr/>
            </a:pPr>
            <a:r>
              <a:rPr lang="en-US" sz="7200" b="1">
                <a:solidFill>
                  <a:srgbClr val="9933FF"/>
                </a:solidFill>
                <a:effectLst>
                  <a:outerShdw blurRad="38100" dist="38100" dir="2700000" algn="tl">
                    <a:srgbClr val="C0C0C0"/>
                  </a:outerShdw>
                </a:effectLst>
                <a:ea typeface="+mn-ea"/>
              </a:rPr>
              <a:t>Italy</a:t>
            </a:r>
          </a:p>
        </p:txBody>
      </p:sp>
      <p:sp>
        <p:nvSpPr>
          <p:cNvPr id="10244" name="Text Box 4"/>
          <p:cNvSpPr txBox="1">
            <a:spLocks noChangeArrowheads="1"/>
          </p:cNvSpPr>
          <p:nvPr/>
        </p:nvSpPr>
        <p:spPr bwMode="auto">
          <a:xfrm>
            <a:off x="533400" y="4876800"/>
            <a:ext cx="8001000" cy="1187450"/>
          </a:xfrm>
          <a:prstGeom prst="rect">
            <a:avLst/>
          </a:prstGeom>
          <a:noFill/>
          <a:ln w="9525">
            <a:noFill/>
            <a:miter lim="800000"/>
            <a:headEnd/>
            <a:tailEnd/>
          </a:ln>
          <a:effectLst/>
        </p:spPr>
        <p:txBody>
          <a:bodyPr>
            <a:spAutoFit/>
          </a:bodyPr>
          <a:lstStyle/>
          <a:p>
            <a:pPr algn="ctr">
              <a:spcBef>
                <a:spcPct val="50000"/>
              </a:spcBef>
              <a:defRPr/>
            </a:pPr>
            <a:r>
              <a:rPr lang="en-US" dirty="0">
                <a:effectLst>
                  <a:outerShdw blurRad="38100" dist="38100" dir="2700000" algn="tl">
                    <a:srgbClr val="C0C0C0"/>
                  </a:outerShdw>
                </a:effectLst>
                <a:ea typeface="+mn-ea"/>
              </a:rPr>
              <a:t>These masks and costumes can be traced back to the </a:t>
            </a:r>
            <a:r>
              <a:rPr lang="en-US" dirty="0">
                <a:solidFill>
                  <a:srgbClr val="FF0000"/>
                </a:solidFill>
                <a:effectLst>
                  <a:outerShdw blurRad="38100" dist="38100" dir="2700000" algn="tl">
                    <a:srgbClr val="C0C0C0"/>
                  </a:outerShdw>
                </a:effectLst>
                <a:ea typeface="+mn-ea"/>
              </a:rPr>
              <a:t>commedia del arte</a:t>
            </a:r>
            <a:r>
              <a:rPr lang="en-US" dirty="0">
                <a:effectLst>
                  <a:outerShdw blurRad="38100" dist="38100" dir="2700000" algn="tl">
                    <a:srgbClr val="C0C0C0"/>
                  </a:outerShdw>
                </a:effectLst>
                <a:ea typeface="+mn-ea"/>
              </a:rPr>
              <a:t> of the 16</a:t>
            </a:r>
            <a:r>
              <a:rPr lang="en-US" baseline="30000" dirty="0">
                <a:effectLst>
                  <a:outerShdw blurRad="38100" dist="38100" dir="2700000" algn="tl">
                    <a:srgbClr val="C0C0C0"/>
                  </a:outerShdw>
                </a:effectLst>
                <a:ea typeface="+mn-ea"/>
              </a:rPr>
              <a:t>th</a:t>
            </a:r>
            <a:r>
              <a:rPr lang="en-US" dirty="0">
                <a:effectLst>
                  <a:outerShdw blurRad="38100" dist="38100" dir="2700000" algn="tl">
                    <a:srgbClr val="C0C0C0"/>
                  </a:outerShdw>
                </a:effectLst>
                <a:ea typeface="+mn-ea"/>
              </a:rPr>
              <a:t> century. It is a traveling show of musicians, acrobats, actors, and poets. </a:t>
            </a:r>
          </a:p>
        </p:txBody>
      </p:sp>
      <p:pic>
        <p:nvPicPr>
          <p:cNvPr id="25604" name="Picture 8"/>
          <p:cNvPicPr>
            <a:picLocks noChangeAspect="1"/>
          </p:cNvPicPr>
          <p:nvPr/>
        </p:nvPicPr>
        <p:blipFill>
          <a:blip r:embed="rId2" cstate="print"/>
          <a:srcRect/>
          <a:stretch>
            <a:fillRect/>
          </a:stretch>
        </p:blipFill>
        <p:spPr bwMode="auto">
          <a:xfrm>
            <a:off x="3581400" y="1524000"/>
            <a:ext cx="4684713" cy="3124200"/>
          </a:xfrm>
          <a:prstGeom prst="rect">
            <a:avLst/>
          </a:prstGeom>
          <a:noFill/>
          <a:ln w="9525">
            <a:noFill/>
            <a:miter lim="800000"/>
            <a:headEnd/>
            <a:tailEnd/>
          </a:ln>
        </p:spPr>
      </p:pic>
      <p:pic>
        <p:nvPicPr>
          <p:cNvPr id="25605" name="Picture 9"/>
          <p:cNvPicPr>
            <a:picLocks noChangeAspect="1"/>
          </p:cNvPicPr>
          <p:nvPr/>
        </p:nvPicPr>
        <p:blipFill>
          <a:blip r:embed="rId3"/>
          <a:srcRect/>
          <a:stretch>
            <a:fillRect/>
          </a:stretch>
        </p:blipFill>
        <p:spPr bwMode="auto">
          <a:xfrm>
            <a:off x="990600" y="762000"/>
            <a:ext cx="2133600" cy="4087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981200" y="0"/>
            <a:ext cx="4876800" cy="1098550"/>
          </a:xfrm>
          <a:prstGeom prst="rect">
            <a:avLst/>
          </a:prstGeom>
          <a:noFill/>
          <a:ln w="9525">
            <a:noFill/>
            <a:miter lim="800000"/>
            <a:headEnd/>
            <a:tailEnd/>
          </a:ln>
          <a:effectLst/>
        </p:spPr>
        <p:txBody>
          <a:bodyPr>
            <a:spAutoFit/>
          </a:bodyPr>
          <a:lstStyle/>
          <a:p>
            <a:pPr algn="ctr">
              <a:spcBef>
                <a:spcPct val="50000"/>
              </a:spcBef>
              <a:defRPr/>
            </a:pPr>
            <a:r>
              <a:rPr lang="en-US" sz="6600" b="1">
                <a:solidFill>
                  <a:srgbClr val="008000"/>
                </a:solidFill>
                <a:effectLst>
                  <a:outerShdw blurRad="38100" dist="38100" dir="2700000" algn="tl">
                    <a:srgbClr val="C0C0C0"/>
                  </a:outerShdw>
                </a:effectLst>
                <a:ea typeface="+mn-ea"/>
              </a:rPr>
              <a:t>Sikkim</a:t>
            </a:r>
          </a:p>
        </p:txBody>
      </p:sp>
      <p:sp>
        <p:nvSpPr>
          <p:cNvPr id="11267" name="Text Box 3"/>
          <p:cNvSpPr txBox="1">
            <a:spLocks noChangeArrowheads="1"/>
          </p:cNvSpPr>
          <p:nvPr/>
        </p:nvSpPr>
        <p:spPr bwMode="auto">
          <a:xfrm>
            <a:off x="5029200" y="1143000"/>
            <a:ext cx="3886200" cy="4838700"/>
          </a:xfrm>
          <a:prstGeom prst="rect">
            <a:avLst/>
          </a:prstGeom>
          <a:noFill/>
          <a:ln w="9525">
            <a:noFill/>
            <a:miter lim="800000"/>
            <a:headEnd/>
            <a:tailEnd/>
          </a:ln>
          <a:effectLst/>
        </p:spPr>
        <p:txBody>
          <a:bodyPr>
            <a:spAutoFit/>
          </a:bodyPr>
          <a:lstStyle/>
          <a:p>
            <a:pPr>
              <a:spcBef>
                <a:spcPct val="50000"/>
              </a:spcBef>
            </a:pPr>
            <a:r>
              <a:rPr lang="en-US">
                <a:effectLst>
                  <a:outerShdw blurRad="38100" dist="38100" dir="2700000" algn="tl">
                    <a:srgbClr val="C0C0C0"/>
                  </a:outerShdw>
                </a:effectLst>
              </a:rPr>
              <a:t>This mask is from the Himilayan country of Sikkim. It represents the Lord of the Dead, Mahakalla, who is featured at the New Year’s Festivals. As in other cultures that have such a character, Mahakalla took the souls of the dead from the world of the living to the world of the dead. By acting out these myths each year, adults pass the story on to young people. </a:t>
            </a:r>
          </a:p>
        </p:txBody>
      </p:sp>
      <p:pic>
        <p:nvPicPr>
          <p:cNvPr id="26628" name="Picture 4"/>
          <p:cNvPicPr>
            <a:picLocks noChangeAspect="1"/>
          </p:cNvPicPr>
          <p:nvPr/>
        </p:nvPicPr>
        <p:blipFill>
          <a:blip r:embed="rId2" cstate="print"/>
          <a:srcRect/>
          <a:stretch>
            <a:fillRect/>
          </a:stretch>
        </p:blipFill>
        <p:spPr bwMode="auto">
          <a:xfrm>
            <a:off x="990600" y="1520825"/>
            <a:ext cx="3665538" cy="373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362200" y="0"/>
            <a:ext cx="4038600" cy="1189038"/>
          </a:xfrm>
          <a:prstGeom prst="rect">
            <a:avLst/>
          </a:prstGeom>
          <a:noFill/>
          <a:ln w="9525">
            <a:noFill/>
            <a:miter lim="800000"/>
            <a:headEnd/>
            <a:tailEnd/>
          </a:ln>
          <a:effectLst/>
        </p:spPr>
        <p:txBody>
          <a:bodyPr>
            <a:spAutoFit/>
          </a:bodyPr>
          <a:lstStyle/>
          <a:p>
            <a:pPr algn="ctr">
              <a:spcBef>
                <a:spcPct val="50000"/>
              </a:spcBef>
              <a:defRPr/>
            </a:pPr>
            <a:r>
              <a:rPr lang="en-US" sz="7200">
                <a:solidFill>
                  <a:srgbClr val="FF0000"/>
                </a:solidFill>
                <a:effectLst>
                  <a:outerShdw blurRad="38100" dist="38100" dir="2700000" algn="tl">
                    <a:srgbClr val="C0C0C0"/>
                  </a:outerShdw>
                </a:effectLst>
                <a:ea typeface="+mn-ea"/>
              </a:rPr>
              <a:t>Greece</a:t>
            </a:r>
          </a:p>
        </p:txBody>
      </p:sp>
      <p:sp>
        <p:nvSpPr>
          <p:cNvPr id="12293" name="Text Box 5"/>
          <p:cNvSpPr txBox="1">
            <a:spLocks noChangeArrowheads="1"/>
          </p:cNvSpPr>
          <p:nvPr/>
        </p:nvSpPr>
        <p:spPr bwMode="auto">
          <a:xfrm>
            <a:off x="4953000" y="990600"/>
            <a:ext cx="3657600" cy="5632450"/>
          </a:xfrm>
          <a:prstGeom prst="rect">
            <a:avLst/>
          </a:prstGeom>
          <a:noFill/>
          <a:ln w="9525">
            <a:noFill/>
            <a:miter lim="800000"/>
            <a:headEnd/>
            <a:tailEnd/>
          </a:ln>
          <a:effectLst/>
        </p:spPr>
        <p:txBody>
          <a:bodyPr>
            <a:spAutoFit/>
          </a:bodyPr>
          <a:lstStyle/>
          <a:p>
            <a:pPr algn="ctr">
              <a:spcBef>
                <a:spcPct val="50000"/>
              </a:spcBef>
            </a:pPr>
            <a:r>
              <a:rPr lang="en-US">
                <a:effectLst>
                  <a:outerShdw blurRad="38100" dist="38100" dir="2700000" algn="tl">
                    <a:srgbClr val="C0C0C0"/>
                  </a:outerShdw>
                </a:effectLst>
              </a:rPr>
              <a:t>These are the masks of comedy and tragedy. They are used to symbolize the modern theatre but originated in the Greek islands, where theatre was a very important part of life thousands of years ago. All major seasonal festivals were occasions for masked performances. The Greeks used the masks for a simple reason: to enable the audience to see characters on stage more easily.</a:t>
            </a:r>
          </a:p>
        </p:txBody>
      </p:sp>
      <p:pic>
        <p:nvPicPr>
          <p:cNvPr id="27652" name="Picture 6"/>
          <p:cNvPicPr>
            <a:picLocks noChangeAspect="1"/>
          </p:cNvPicPr>
          <p:nvPr/>
        </p:nvPicPr>
        <p:blipFill>
          <a:blip r:embed="rId2"/>
          <a:srcRect/>
          <a:stretch>
            <a:fillRect/>
          </a:stretch>
        </p:blipFill>
        <p:spPr bwMode="auto">
          <a:xfrm>
            <a:off x="914400" y="1371600"/>
            <a:ext cx="3581400" cy="444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133600" y="228600"/>
            <a:ext cx="5105400" cy="457200"/>
          </a:xfrm>
          <a:prstGeom prst="rect">
            <a:avLst/>
          </a:prstGeom>
          <a:noFill/>
          <a:ln w="9525">
            <a:noFill/>
            <a:miter lim="800000"/>
            <a:headEnd/>
            <a:tailEnd/>
          </a:ln>
          <a:effectLst/>
        </p:spPr>
        <p:txBody>
          <a:bodyPr>
            <a:spAutoFit/>
          </a:bodyPr>
          <a:lstStyle/>
          <a:p>
            <a:pPr>
              <a:spcBef>
                <a:spcPct val="50000"/>
              </a:spcBef>
              <a:defRPr/>
            </a:pPr>
            <a:endParaRPr lang="en-US">
              <a:effectLst>
                <a:outerShdw blurRad="38100" dist="38100" dir="2700000" algn="tl">
                  <a:srgbClr val="C0C0C0"/>
                </a:outerShdw>
              </a:effectLst>
              <a:ea typeface="+mn-ea"/>
            </a:endParaRPr>
          </a:p>
        </p:txBody>
      </p:sp>
      <p:sp>
        <p:nvSpPr>
          <p:cNvPr id="13315" name="Text Box 3"/>
          <p:cNvSpPr txBox="1">
            <a:spLocks noChangeArrowheads="1"/>
          </p:cNvSpPr>
          <p:nvPr/>
        </p:nvSpPr>
        <p:spPr bwMode="auto">
          <a:xfrm>
            <a:off x="2514600" y="304800"/>
            <a:ext cx="4343400" cy="1189038"/>
          </a:xfrm>
          <a:prstGeom prst="rect">
            <a:avLst/>
          </a:prstGeom>
          <a:noFill/>
          <a:ln w="9525">
            <a:noFill/>
            <a:miter lim="800000"/>
            <a:headEnd/>
            <a:tailEnd/>
          </a:ln>
          <a:effectLst/>
        </p:spPr>
        <p:txBody>
          <a:bodyPr>
            <a:spAutoFit/>
          </a:bodyPr>
          <a:lstStyle/>
          <a:p>
            <a:pPr algn="ctr">
              <a:spcBef>
                <a:spcPct val="50000"/>
              </a:spcBef>
              <a:defRPr/>
            </a:pPr>
            <a:r>
              <a:rPr lang="en-US" sz="7200">
                <a:solidFill>
                  <a:srgbClr val="0000FF"/>
                </a:solidFill>
                <a:effectLst>
                  <a:outerShdw blurRad="38100" dist="38100" dir="2700000" algn="tl">
                    <a:srgbClr val="C0C0C0"/>
                  </a:outerShdw>
                </a:effectLst>
                <a:ea typeface="+mn-ea"/>
              </a:rPr>
              <a:t>BALI</a:t>
            </a:r>
          </a:p>
        </p:txBody>
      </p:sp>
      <p:sp>
        <p:nvSpPr>
          <p:cNvPr id="13317" name="Text Box 5"/>
          <p:cNvSpPr txBox="1">
            <a:spLocks noChangeArrowheads="1"/>
          </p:cNvSpPr>
          <p:nvPr/>
        </p:nvSpPr>
        <p:spPr bwMode="auto">
          <a:xfrm>
            <a:off x="381000" y="1371600"/>
            <a:ext cx="3962400" cy="4478338"/>
          </a:xfrm>
          <a:prstGeom prst="rect">
            <a:avLst/>
          </a:prstGeom>
          <a:noFill/>
          <a:ln w="9525">
            <a:noFill/>
            <a:miter lim="800000"/>
            <a:headEnd/>
            <a:tailEnd/>
          </a:ln>
          <a:effectLst/>
        </p:spPr>
        <p:txBody>
          <a:bodyPr>
            <a:spAutoFit/>
          </a:bodyPr>
          <a:lstStyle/>
          <a:p>
            <a:pPr algn="ctr">
              <a:spcBef>
                <a:spcPct val="50000"/>
              </a:spcBef>
              <a:defRPr/>
            </a:pPr>
            <a:r>
              <a:rPr lang="en-US" sz="3200">
                <a:effectLst>
                  <a:outerShdw blurRad="38100" dist="38100" dir="2700000" algn="tl">
                    <a:srgbClr val="C0C0C0"/>
                  </a:outerShdw>
                </a:effectLst>
                <a:ea typeface="+mn-ea"/>
              </a:rPr>
              <a:t>When a native of Bali, a tiny island in the South Pacific, is performing a sacred temple dance, it is believed that the gods being portrayed are attending the ceremony</a:t>
            </a:r>
            <a:r>
              <a:rPr lang="en-US">
                <a:effectLst>
                  <a:outerShdw blurRad="38100" dist="38100" dir="2700000" algn="tl">
                    <a:srgbClr val="C0C0C0"/>
                  </a:outerShdw>
                </a:effectLst>
                <a:ea typeface="+mn-ea"/>
              </a:rPr>
              <a:t>. </a:t>
            </a:r>
          </a:p>
        </p:txBody>
      </p:sp>
      <p:pic>
        <p:nvPicPr>
          <p:cNvPr id="28677" name="Picture 6"/>
          <p:cNvPicPr>
            <a:picLocks noChangeAspect="1"/>
          </p:cNvPicPr>
          <p:nvPr/>
        </p:nvPicPr>
        <p:blipFill>
          <a:blip r:embed="rId2"/>
          <a:srcRect/>
          <a:stretch>
            <a:fillRect/>
          </a:stretch>
        </p:blipFill>
        <p:spPr bwMode="auto">
          <a:xfrm>
            <a:off x="4876800" y="1409700"/>
            <a:ext cx="3422650" cy="5118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514600" y="304800"/>
            <a:ext cx="3962400" cy="914400"/>
          </a:xfrm>
          <a:prstGeom prst="rect">
            <a:avLst/>
          </a:prstGeom>
          <a:noFill/>
          <a:ln w="9525">
            <a:noFill/>
            <a:miter lim="800000"/>
            <a:headEnd/>
            <a:tailEnd/>
          </a:ln>
          <a:effectLst/>
        </p:spPr>
        <p:txBody>
          <a:bodyPr>
            <a:spAutoFit/>
          </a:bodyPr>
          <a:lstStyle/>
          <a:p>
            <a:pPr algn="ctr">
              <a:spcBef>
                <a:spcPct val="50000"/>
              </a:spcBef>
              <a:defRPr/>
            </a:pPr>
            <a:r>
              <a:rPr lang="en-US" sz="5400" b="1">
                <a:solidFill>
                  <a:srgbClr val="FF0000"/>
                </a:solidFill>
                <a:effectLst>
                  <a:outerShdw blurRad="38100" dist="38100" dir="2700000" algn="tl">
                    <a:srgbClr val="C0C0C0"/>
                  </a:outerShdw>
                </a:effectLst>
                <a:ea typeface="+mn-ea"/>
              </a:rPr>
              <a:t>INDIA</a:t>
            </a:r>
          </a:p>
        </p:txBody>
      </p:sp>
      <p:sp>
        <p:nvSpPr>
          <p:cNvPr id="14340" name="Text Box 4"/>
          <p:cNvSpPr txBox="1">
            <a:spLocks noChangeArrowheads="1"/>
          </p:cNvSpPr>
          <p:nvPr/>
        </p:nvSpPr>
        <p:spPr bwMode="auto">
          <a:xfrm>
            <a:off x="4114800" y="1447800"/>
            <a:ext cx="4343400" cy="4832350"/>
          </a:xfrm>
          <a:prstGeom prst="rect">
            <a:avLst/>
          </a:prstGeom>
          <a:noFill/>
          <a:ln w="9525">
            <a:noFill/>
            <a:miter lim="800000"/>
            <a:headEnd/>
            <a:tailEnd/>
          </a:ln>
          <a:effectLst/>
        </p:spPr>
        <p:txBody>
          <a:bodyPr>
            <a:spAutoFit/>
          </a:bodyPr>
          <a:lstStyle/>
          <a:p>
            <a:pPr algn="ctr">
              <a:spcBef>
                <a:spcPct val="50000"/>
              </a:spcBef>
            </a:pPr>
            <a:r>
              <a:rPr lang="en-US" sz="2800">
                <a:effectLst>
                  <a:outerShdw blurRad="38100" dist="38100" dir="2700000" algn="tl">
                    <a:srgbClr val="C0C0C0"/>
                  </a:outerShdw>
                </a:effectLst>
              </a:rPr>
              <a:t>In northeastern India there is a three day spring dance festival held in honor of the goddesses Shiva and Surya. Shiva represented by this mask, is the creator and the destroyer of the universe; Surya is the goddess of the sun. Stories about the gods are acted out in ballet like dance dramas.</a:t>
            </a:r>
          </a:p>
        </p:txBody>
      </p:sp>
      <p:pic>
        <p:nvPicPr>
          <p:cNvPr id="29700" name="Picture 4"/>
          <p:cNvPicPr>
            <a:picLocks noChangeAspect="1"/>
          </p:cNvPicPr>
          <p:nvPr/>
        </p:nvPicPr>
        <p:blipFill>
          <a:blip r:embed="rId2"/>
          <a:srcRect/>
          <a:stretch>
            <a:fillRect/>
          </a:stretch>
        </p:blipFill>
        <p:spPr bwMode="auto">
          <a:xfrm>
            <a:off x="1143000" y="3657600"/>
            <a:ext cx="3230563" cy="2495550"/>
          </a:xfrm>
          <a:prstGeom prst="rect">
            <a:avLst/>
          </a:prstGeom>
          <a:noFill/>
          <a:ln w="9525">
            <a:noFill/>
            <a:miter lim="800000"/>
            <a:headEnd/>
            <a:tailEnd/>
          </a:ln>
        </p:spPr>
      </p:pic>
      <p:pic>
        <p:nvPicPr>
          <p:cNvPr id="29701" name="Picture 5"/>
          <p:cNvPicPr>
            <a:picLocks noChangeAspect="1"/>
          </p:cNvPicPr>
          <p:nvPr/>
        </p:nvPicPr>
        <p:blipFill>
          <a:blip r:embed="rId3"/>
          <a:srcRect/>
          <a:stretch>
            <a:fillRect/>
          </a:stretch>
        </p:blipFill>
        <p:spPr bwMode="auto">
          <a:xfrm>
            <a:off x="685800" y="685800"/>
            <a:ext cx="2438400" cy="301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286000" y="228600"/>
            <a:ext cx="4343400" cy="1006475"/>
          </a:xfrm>
          <a:prstGeom prst="rect">
            <a:avLst/>
          </a:prstGeom>
          <a:noFill/>
          <a:ln w="9525">
            <a:noFill/>
            <a:miter lim="800000"/>
            <a:headEnd/>
            <a:tailEnd/>
          </a:ln>
          <a:effectLst/>
        </p:spPr>
        <p:txBody>
          <a:bodyPr>
            <a:spAutoFit/>
          </a:bodyPr>
          <a:lstStyle/>
          <a:p>
            <a:pPr algn="ctr">
              <a:spcBef>
                <a:spcPct val="50000"/>
              </a:spcBef>
              <a:defRPr/>
            </a:pPr>
            <a:r>
              <a:rPr lang="en-US" sz="6000">
                <a:solidFill>
                  <a:srgbClr val="9933FF"/>
                </a:solidFill>
                <a:effectLst>
                  <a:outerShdw blurRad="38100" dist="38100" dir="2700000" algn="tl">
                    <a:srgbClr val="C0C0C0"/>
                  </a:outerShdw>
                </a:effectLst>
                <a:ea typeface="+mn-ea"/>
              </a:rPr>
              <a:t>JAPAN</a:t>
            </a:r>
          </a:p>
        </p:txBody>
      </p:sp>
      <p:sp>
        <p:nvSpPr>
          <p:cNvPr id="15364" name="Text Box 4"/>
          <p:cNvSpPr txBox="1">
            <a:spLocks noChangeArrowheads="1"/>
          </p:cNvSpPr>
          <p:nvPr/>
        </p:nvSpPr>
        <p:spPr bwMode="auto">
          <a:xfrm>
            <a:off x="4724400" y="1447800"/>
            <a:ext cx="3962400" cy="4838700"/>
          </a:xfrm>
          <a:prstGeom prst="rect">
            <a:avLst/>
          </a:prstGeom>
          <a:noFill/>
          <a:ln w="9525">
            <a:noFill/>
            <a:miter lim="800000"/>
            <a:headEnd/>
            <a:tailEnd/>
          </a:ln>
          <a:effectLst/>
        </p:spPr>
        <p:txBody>
          <a:bodyPr>
            <a:spAutoFit/>
          </a:bodyPr>
          <a:lstStyle/>
          <a:p>
            <a:pPr algn="ctr">
              <a:spcBef>
                <a:spcPct val="50000"/>
              </a:spcBef>
            </a:pPr>
            <a:r>
              <a:rPr lang="en-US">
                <a:effectLst>
                  <a:outerShdw blurRad="38100" dist="38100" dir="2700000" algn="tl">
                    <a:srgbClr val="C0C0C0"/>
                  </a:outerShdw>
                </a:effectLst>
              </a:rPr>
              <a:t>The beautifully hand carved wooden masks of Japan’s theatre were first used about 600 years ago in religious plays that were only seen by priests and nobility. Today anyone can attend the plays. Artists carve the delicate masks out of lightweight wood. Old people, gods, goddesses  and goblins are among the characters in the theatre. </a:t>
            </a:r>
          </a:p>
        </p:txBody>
      </p:sp>
      <p:pic>
        <p:nvPicPr>
          <p:cNvPr id="30724" name="Picture 4"/>
          <p:cNvPicPr>
            <a:picLocks noChangeAspect="1"/>
          </p:cNvPicPr>
          <p:nvPr/>
        </p:nvPicPr>
        <p:blipFill>
          <a:blip r:embed="rId2"/>
          <a:srcRect/>
          <a:stretch>
            <a:fillRect/>
          </a:stretch>
        </p:blipFill>
        <p:spPr bwMode="auto">
          <a:xfrm>
            <a:off x="381000" y="762000"/>
            <a:ext cx="2154238" cy="2971800"/>
          </a:xfrm>
          <a:prstGeom prst="rect">
            <a:avLst/>
          </a:prstGeom>
          <a:noFill/>
          <a:ln w="9525">
            <a:noFill/>
            <a:miter lim="800000"/>
            <a:headEnd/>
            <a:tailEnd/>
          </a:ln>
        </p:spPr>
      </p:pic>
      <p:pic>
        <p:nvPicPr>
          <p:cNvPr id="30725" name="Picture 6"/>
          <p:cNvPicPr>
            <a:picLocks noChangeAspect="1"/>
          </p:cNvPicPr>
          <p:nvPr/>
        </p:nvPicPr>
        <p:blipFill>
          <a:blip r:embed="rId3"/>
          <a:srcRect/>
          <a:stretch>
            <a:fillRect/>
          </a:stretch>
        </p:blipFill>
        <p:spPr bwMode="auto">
          <a:xfrm>
            <a:off x="2590800" y="1981200"/>
            <a:ext cx="2141538" cy="2438400"/>
          </a:xfrm>
          <a:prstGeom prst="rect">
            <a:avLst/>
          </a:prstGeom>
          <a:noFill/>
          <a:ln w="9525">
            <a:noFill/>
            <a:miter lim="800000"/>
            <a:headEnd/>
            <a:tailEnd/>
          </a:ln>
        </p:spPr>
      </p:pic>
      <p:pic>
        <p:nvPicPr>
          <p:cNvPr id="30726" name="Picture 7"/>
          <p:cNvPicPr>
            <a:picLocks noChangeAspect="1"/>
          </p:cNvPicPr>
          <p:nvPr/>
        </p:nvPicPr>
        <p:blipFill>
          <a:blip r:embed="rId4"/>
          <a:srcRect/>
          <a:stretch>
            <a:fillRect/>
          </a:stretch>
        </p:blipFill>
        <p:spPr bwMode="auto">
          <a:xfrm>
            <a:off x="373063" y="3886200"/>
            <a:ext cx="2141537"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905000" y="228600"/>
            <a:ext cx="5410200" cy="1006475"/>
          </a:xfrm>
          <a:prstGeom prst="rect">
            <a:avLst/>
          </a:prstGeom>
          <a:noFill/>
          <a:ln w="9525">
            <a:noFill/>
            <a:miter lim="800000"/>
            <a:headEnd/>
            <a:tailEnd/>
          </a:ln>
          <a:effectLst/>
        </p:spPr>
        <p:txBody>
          <a:bodyPr>
            <a:spAutoFit/>
          </a:bodyPr>
          <a:lstStyle/>
          <a:p>
            <a:pPr algn="ctr">
              <a:spcBef>
                <a:spcPct val="50000"/>
              </a:spcBef>
              <a:defRPr/>
            </a:pPr>
            <a:r>
              <a:rPr lang="en-US" sz="6000" b="1">
                <a:solidFill>
                  <a:srgbClr val="008000"/>
                </a:solidFill>
                <a:effectLst>
                  <a:outerShdw blurRad="38100" dist="38100" dir="2700000" algn="tl">
                    <a:srgbClr val="C0C0C0"/>
                  </a:outerShdw>
                </a:effectLst>
                <a:ea typeface="+mn-ea"/>
              </a:rPr>
              <a:t>CANADA</a:t>
            </a:r>
          </a:p>
        </p:txBody>
      </p:sp>
      <p:pic>
        <p:nvPicPr>
          <p:cNvPr id="31747" name="Picture 3" descr="A:\t_216.jpg"/>
          <p:cNvPicPr>
            <a:picLocks noChangeAspect="1" noChangeArrowheads="1"/>
          </p:cNvPicPr>
          <p:nvPr/>
        </p:nvPicPr>
        <p:blipFill>
          <a:blip r:embed="rId2"/>
          <a:srcRect/>
          <a:stretch>
            <a:fillRect/>
          </a:stretch>
        </p:blipFill>
        <p:spPr bwMode="auto">
          <a:xfrm>
            <a:off x="5260975" y="1143000"/>
            <a:ext cx="3367088" cy="5105400"/>
          </a:xfrm>
          <a:prstGeom prst="rect">
            <a:avLst/>
          </a:prstGeom>
          <a:noFill/>
          <a:ln w="9525">
            <a:noFill/>
            <a:miter lim="800000"/>
            <a:headEnd/>
            <a:tailEnd/>
          </a:ln>
        </p:spPr>
      </p:pic>
      <p:sp>
        <p:nvSpPr>
          <p:cNvPr id="16388" name="Text Box 4"/>
          <p:cNvSpPr txBox="1">
            <a:spLocks noChangeArrowheads="1"/>
          </p:cNvSpPr>
          <p:nvPr/>
        </p:nvSpPr>
        <p:spPr bwMode="auto">
          <a:xfrm>
            <a:off x="457200" y="1066800"/>
            <a:ext cx="4724400" cy="5262563"/>
          </a:xfrm>
          <a:prstGeom prst="rect">
            <a:avLst/>
          </a:prstGeom>
          <a:noFill/>
          <a:ln w="9525">
            <a:noFill/>
            <a:miter lim="800000"/>
            <a:headEnd/>
            <a:tailEnd/>
          </a:ln>
          <a:effectLst/>
        </p:spPr>
        <p:txBody>
          <a:bodyPr>
            <a:spAutoFit/>
          </a:bodyPr>
          <a:lstStyle/>
          <a:p>
            <a:pPr>
              <a:spcBef>
                <a:spcPct val="50000"/>
              </a:spcBef>
            </a:pPr>
            <a:r>
              <a:rPr lang="en-US">
                <a:effectLst>
                  <a:outerShdw blurRad="38100" dist="38100" dir="2700000" algn="tl">
                    <a:srgbClr val="C0C0C0"/>
                  </a:outerShdw>
                </a:effectLst>
              </a:rPr>
              <a:t>This false face mask is an example of a kind of mask made by the Native Americans of what is now Canada and United States. It was used to chase away the evil spirits that were believed to have entered a person’s body and made the person sick. The design of the mask was carved and removed without killing the tree. It was thought that the spirit of the tree would enter the mask and make it more powerful. Horsehair and animal teeth were sometimes added to the mask.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286000" y="304800"/>
            <a:ext cx="4572000" cy="1311275"/>
          </a:xfrm>
          <a:prstGeom prst="rect">
            <a:avLst/>
          </a:prstGeom>
          <a:noFill/>
          <a:ln w="9525">
            <a:noFill/>
            <a:miter lim="800000"/>
            <a:headEnd/>
            <a:tailEnd/>
          </a:ln>
          <a:effectLst/>
        </p:spPr>
        <p:txBody>
          <a:bodyPr>
            <a:spAutoFit/>
          </a:bodyPr>
          <a:lstStyle/>
          <a:p>
            <a:pPr algn="ctr">
              <a:spcBef>
                <a:spcPct val="50000"/>
              </a:spcBef>
              <a:defRPr/>
            </a:pPr>
            <a:r>
              <a:rPr lang="en-US" sz="8000" b="1">
                <a:solidFill>
                  <a:srgbClr val="FF6600"/>
                </a:solidFill>
                <a:effectLst>
                  <a:outerShdw blurRad="38100" dist="38100" dir="2700000" algn="tl">
                    <a:srgbClr val="C0C0C0"/>
                  </a:outerShdw>
                </a:effectLst>
                <a:ea typeface="+mn-ea"/>
              </a:rPr>
              <a:t>MEXICO</a:t>
            </a:r>
          </a:p>
        </p:txBody>
      </p:sp>
      <p:sp>
        <p:nvSpPr>
          <p:cNvPr id="17411" name="Text Box 3"/>
          <p:cNvSpPr txBox="1">
            <a:spLocks noChangeArrowheads="1"/>
          </p:cNvSpPr>
          <p:nvPr/>
        </p:nvSpPr>
        <p:spPr bwMode="auto">
          <a:xfrm>
            <a:off x="304800" y="1371600"/>
            <a:ext cx="8458200" cy="822325"/>
          </a:xfrm>
          <a:prstGeom prst="rect">
            <a:avLst/>
          </a:prstGeom>
          <a:noFill/>
          <a:ln w="9525">
            <a:noFill/>
            <a:miter lim="800000"/>
            <a:headEnd/>
            <a:tailEnd/>
          </a:ln>
          <a:effectLst/>
        </p:spPr>
        <p:txBody>
          <a:bodyPr>
            <a:spAutoFit/>
          </a:bodyPr>
          <a:lstStyle/>
          <a:p>
            <a:pPr algn="ctr">
              <a:spcBef>
                <a:spcPct val="50000"/>
              </a:spcBef>
              <a:defRPr/>
            </a:pPr>
            <a:r>
              <a:rPr lang="en-US" dirty="0">
                <a:effectLst>
                  <a:outerShdw blurRad="38100" dist="38100" dir="2700000" algn="tl">
                    <a:srgbClr val="C0C0C0"/>
                  </a:outerShdw>
                </a:effectLst>
                <a:ea typeface="+mn-ea"/>
              </a:rPr>
              <a:t>Throughout Mexico, The Day of the Dead (</a:t>
            </a:r>
            <a:r>
              <a:rPr lang="en-US" dirty="0" err="1">
                <a:effectLst>
                  <a:outerShdw blurRad="38100" dist="38100" dir="2700000" algn="tl">
                    <a:srgbClr val="C0C0C0"/>
                  </a:outerShdw>
                </a:effectLst>
                <a:ea typeface="+mn-ea"/>
              </a:rPr>
              <a:t>Dia</a:t>
            </a:r>
            <a:r>
              <a:rPr lang="en-US" dirty="0">
                <a:effectLst>
                  <a:outerShdw blurRad="38100" dist="38100" dir="2700000" algn="tl">
                    <a:srgbClr val="C0C0C0"/>
                  </a:outerShdw>
                </a:effectLst>
                <a:ea typeface="+mn-ea"/>
              </a:rPr>
              <a:t> de los </a:t>
            </a:r>
            <a:r>
              <a:rPr lang="en-US" dirty="0" err="1">
                <a:effectLst>
                  <a:outerShdw blurRad="38100" dist="38100" dir="2700000" algn="tl">
                    <a:srgbClr val="C0C0C0"/>
                  </a:outerShdw>
                </a:effectLst>
                <a:ea typeface="+mn-ea"/>
              </a:rPr>
              <a:t>Muertos</a:t>
            </a:r>
            <a:r>
              <a:rPr lang="en-US" dirty="0">
                <a:effectLst>
                  <a:outerShdw blurRad="38100" dist="38100" dir="2700000" algn="tl">
                    <a:srgbClr val="C0C0C0"/>
                  </a:outerShdw>
                </a:effectLst>
                <a:ea typeface="+mn-ea"/>
              </a:rPr>
              <a:t>), is celebrated on November 1</a:t>
            </a:r>
            <a:r>
              <a:rPr lang="en-US" baseline="30000" dirty="0">
                <a:effectLst>
                  <a:outerShdw blurRad="38100" dist="38100" dir="2700000" algn="tl">
                    <a:srgbClr val="C0C0C0"/>
                  </a:outerShdw>
                </a:effectLst>
                <a:ea typeface="+mn-ea"/>
              </a:rPr>
              <a:t>st</a:t>
            </a:r>
            <a:r>
              <a:rPr lang="en-US" dirty="0">
                <a:effectLst>
                  <a:outerShdw blurRad="38100" dist="38100" dir="2700000" algn="tl">
                    <a:srgbClr val="C0C0C0"/>
                  </a:outerShdw>
                </a:effectLst>
                <a:ea typeface="+mn-ea"/>
              </a:rPr>
              <a:t> and 2</a:t>
            </a:r>
            <a:r>
              <a:rPr lang="en-US" baseline="30000" dirty="0">
                <a:effectLst>
                  <a:outerShdw blurRad="38100" dist="38100" dir="2700000" algn="tl">
                    <a:srgbClr val="C0C0C0"/>
                  </a:outerShdw>
                </a:effectLst>
                <a:ea typeface="+mn-ea"/>
              </a:rPr>
              <a:t>nd</a:t>
            </a:r>
            <a:r>
              <a:rPr lang="en-US" dirty="0">
                <a:effectLst>
                  <a:outerShdw blurRad="38100" dist="38100" dir="2700000" algn="tl">
                    <a:srgbClr val="C0C0C0"/>
                  </a:outerShdw>
                </a:effectLst>
                <a:ea typeface="+mn-ea"/>
              </a:rPr>
              <a:t> each year. </a:t>
            </a:r>
          </a:p>
        </p:txBody>
      </p:sp>
      <p:pic>
        <p:nvPicPr>
          <p:cNvPr id="32772" name="Picture 6" descr="A:\Mexico-Mask-Yaqui-a.jpg"/>
          <p:cNvPicPr>
            <a:picLocks noChangeAspect="1" noChangeArrowheads="1"/>
          </p:cNvPicPr>
          <p:nvPr/>
        </p:nvPicPr>
        <p:blipFill>
          <a:blip r:embed="rId2"/>
          <a:srcRect/>
          <a:stretch>
            <a:fillRect/>
          </a:stretch>
        </p:blipFill>
        <p:spPr bwMode="auto">
          <a:xfrm>
            <a:off x="304800" y="2133600"/>
            <a:ext cx="1427163" cy="2743200"/>
          </a:xfrm>
          <a:prstGeom prst="rect">
            <a:avLst/>
          </a:prstGeom>
          <a:noFill/>
          <a:ln w="9525">
            <a:noFill/>
            <a:miter lim="800000"/>
            <a:headEnd/>
            <a:tailEnd/>
          </a:ln>
        </p:spPr>
      </p:pic>
      <p:sp>
        <p:nvSpPr>
          <p:cNvPr id="17416" name="Text Box 8"/>
          <p:cNvSpPr txBox="1">
            <a:spLocks noChangeArrowheads="1"/>
          </p:cNvSpPr>
          <p:nvPr/>
        </p:nvSpPr>
        <p:spPr bwMode="auto">
          <a:xfrm>
            <a:off x="1752600" y="4343400"/>
            <a:ext cx="6934200" cy="2308225"/>
          </a:xfrm>
          <a:prstGeom prst="rect">
            <a:avLst/>
          </a:prstGeom>
          <a:noFill/>
          <a:ln w="9525">
            <a:noFill/>
            <a:miter lim="800000"/>
            <a:headEnd/>
            <a:tailEnd/>
          </a:ln>
          <a:effectLst/>
        </p:spPr>
        <p:txBody>
          <a:bodyPr>
            <a:spAutoFit/>
          </a:bodyPr>
          <a:lstStyle/>
          <a:p>
            <a:pPr algn="ctr">
              <a:spcBef>
                <a:spcPct val="50000"/>
              </a:spcBef>
            </a:pPr>
            <a:r>
              <a:rPr lang="en-US">
                <a:effectLst>
                  <a:outerShdw blurRad="38100" dist="38100" dir="2700000" algn="tl">
                    <a:srgbClr val="C0C0C0"/>
                  </a:outerShdw>
                </a:effectLst>
              </a:rPr>
              <a:t>In a Halloween –like spirit of fun, the souls of the dead are invited to return to earth to enjoy their family and friends again.  People don wooden skull masks called calacas and dance in honor of their deceased relatives. The wooden skulls are also placed on altars that are dedicated to the dead.</a:t>
            </a:r>
          </a:p>
        </p:txBody>
      </p:sp>
      <p:pic>
        <p:nvPicPr>
          <p:cNvPr id="32774" name="Picture 8"/>
          <p:cNvPicPr>
            <a:picLocks noChangeAspect="1"/>
          </p:cNvPicPr>
          <p:nvPr/>
        </p:nvPicPr>
        <p:blipFill>
          <a:blip r:embed="rId3"/>
          <a:srcRect/>
          <a:stretch>
            <a:fillRect/>
          </a:stretch>
        </p:blipFill>
        <p:spPr bwMode="auto">
          <a:xfrm>
            <a:off x="7239000" y="2133600"/>
            <a:ext cx="1587500" cy="2133600"/>
          </a:xfrm>
          <a:prstGeom prst="rect">
            <a:avLst/>
          </a:prstGeom>
          <a:noFill/>
          <a:ln w="9525">
            <a:noFill/>
            <a:miter lim="800000"/>
            <a:headEnd/>
            <a:tailEnd/>
          </a:ln>
        </p:spPr>
      </p:pic>
      <p:pic>
        <p:nvPicPr>
          <p:cNvPr id="32775" name="Picture 9"/>
          <p:cNvPicPr>
            <a:picLocks noChangeAspect="1"/>
          </p:cNvPicPr>
          <p:nvPr/>
        </p:nvPicPr>
        <p:blipFill>
          <a:blip r:embed="rId4" cstate="print"/>
          <a:srcRect/>
          <a:stretch>
            <a:fillRect/>
          </a:stretch>
        </p:blipFill>
        <p:spPr bwMode="auto">
          <a:xfrm>
            <a:off x="2268538" y="2209800"/>
            <a:ext cx="1541462" cy="2038350"/>
          </a:xfrm>
          <a:prstGeom prst="rect">
            <a:avLst/>
          </a:prstGeom>
          <a:noFill/>
          <a:ln w="9525">
            <a:noFill/>
            <a:miter lim="800000"/>
            <a:headEnd/>
            <a:tailEnd/>
          </a:ln>
        </p:spPr>
      </p:pic>
      <p:pic>
        <p:nvPicPr>
          <p:cNvPr id="32776" name="Picture 10"/>
          <p:cNvPicPr>
            <a:picLocks noChangeAspect="1"/>
          </p:cNvPicPr>
          <p:nvPr/>
        </p:nvPicPr>
        <p:blipFill>
          <a:blip r:embed="rId5"/>
          <a:srcRect/>
          <a:stretch>
            <a:fillRect/>
          </a:stretch>
        </p:blipFill>
        <p:spPr bwMode="auto">
          <a:xfrm>
            <a:off x="3886200" y="2209800"/>
            <a:ext cx="1617663" cy="2133600"/>
          </a:xfrm>
          <a:prstGeom prst="rect">
            <a:avLst/>
          </a:prstGeom>
          <a:noFill/>
          <a:ln w="9525">
            <a:noFill/>
            <a:miter lim="800000"/>
            <a:headEnd/>
            <a:tailEnd/>
          </a:ln>
        </p:spPr>
      </p:pic>
      <p:pic>
        <p:nvPicPr>
          <p:cNvPr id="32777" name="Picture 11"/>
          <p:cNvPicPr>
            <a:picLocks noChangeAspect="1"/>
          </p:cNvPicPr>
          <p:nvPr/>
        </p:nvPicPr>
        <p:blipFill>
          <a:blip r:embed="rId6"/>
          <a:srcRect/>
          <a:stretch>
            <a:fillRect/>
          </a:stretch>
        </p:blipFill>
        <p:spPr bwMode="auto">
          <a:xfrm>
            <a:off x="5791200" y="2438400"/>
            <a:ext cx="1262063"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419600" y="304800"/>
            <a:ext cx="4495800" cy="5908675"/>
          </a:xfrm>
          <a:prstGeom prst="rect">
            <a:avLst/>
          </a:prstGeom>
          <a:noFill/>
          <a:ln w="9525">
            <a:noFill/>
            <a:miter lim="800000"/>
            <a:headEnd/>
            <a:tailEnd/>
          </a:ln>
          <a:effectLst/>
        </p:spPr>
        <p:txBody>
          <a:bodyPr>
            <a:spAutoFit/>
          </a:bodyPr>
          <a:lstStyle/>
          <a:p>
            <a:pPr algn="ctr">
              <a:spcBef>
                <a:spcPct val="50000"/>
              </a:spcBef>
            </a:pPr>
            <a:r>
              <a:rPr lang="en-US" sz="2800">
                <a:effectLst>
                  <a:outerShdw blurRad="38100" dist="38100" dir="2700000" algn="tl">
                    <a:srgbClr val="C0C0C0"/>
                  </a:outerShdw>
                </a:effectLst>
              </a:rPr>
              <a:t>Masks are a universal cultural link found in most nations all over the world. Masks connect us through the common power of the human imagination. They form a silent language which is understood in every culture and which defines the essence of human expressions and emotions at various levels -- spiritual, religious, and material.</a:t>
            </a:r>
          </a:p>
        </p:txBody>
      </p:sp>
      <p:pic>
        <p:nvPicPr>
          <p:cNvPr id="15363" name="Picture 3"/>
          <p:cNvPicPr>
            <a:picLocks noChangeAspect="1"/>
          </p:cNvPicPr>
          <p:nvPr/>
        </p:nvPicPr>
        <p:blipFill>
          <a:blip r:embed="rId2"/>
          <a:srcRect/>
          <a:stretch>
            <a:fillRect/>
          </a:stretch>
        </p:blipFill>
        <p:spPr bwMode="auto">
          <a:xfrm>
            <a:off x="381000" y="457200"/>
            <a:ext cx="40005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533400" y="304800"/>
            <a:ext cx="3429000" cy="6186488"/>
          </a:xfrm>
          <a:prstGeom prst="rect">
            <a:avLst/>
          </a:prstGeom>
          <a:noFill/>
          <a:ln w="9525">
            <a:noFill/>
            <a:miter lim="800000"/>
            <a:headEnd/>
            <a:tailEnd/>
          </a:ln>
          <a:effectLst/>
        </p:spPr>
        <p:txBody>
          <a:bodyPr>
            <a:spAutoFit/>
          </a:bodyPr>
          <a:lstStyle/>
          <a:p>
            <a:pPr algn="ctr">
              <a:spcBef>
                <a:spcPct val="50000"/>
              </a:spcBef>
            </a:pPr>
            <a:r>
              <a:rPr lang="en-US" sz="3600">
                <a:effectLst>
                  <a:outerShdw blurRad="38100" dist="38100" dir="2700000" algn="tl">
                    <a:srgbClr val="C0C0C0"/>
                  </a:outerShdw>
                </a:effectLst>
              </a:rPr>
              <a:t>Today, the use of masks still gets our attention, although the focus has gone from the performing arts and religious ceremonies to the handcrafted market. </a:t>
            </a:r>
          </a:p>
        </p:txBody>
      </p:sp>
      <p:pic>
        <p:nvPicPr>
          <p:cNvPr id="33795" name="Picture 3"/>
          <p:cNvPicPr>
            <a:picLocks noChangeAspect="1"/>
          </p:cNvPicPr>
          <p:nvPr/>
        </p:nvPicPr>
        <p:blipFill>
          <a:blip r:embed="rId2"/>
          <a:srcRect/>
          <a:stretch>
            <a:fillRect/>
          </a:stretch>
        </p:blipFill>
        <p:spPr bwMode="auto">
          <a:xfrm>
            <a:off x="4343400" y="2209800"/>
            <a:ext cx="2032000" cy="2209800"/>
          </a:xfrm>
          <a:prstGeom prst="rect">
            <a:avLst/>
          </a:prstGeom>
          <a:noFill/>
          <a:ln w="9525">
            <a:noFill/>
            <a:miter lim="800000"/>
            <a:headEnd/>
            <a:tailEnd/>
          </a:ln>
        </p:spPr>
      </p:pic>
      <p:pic>
        <p:nvPicPr>
          <p:cNvPr id="33796" name="Picture 4"/>
          <p:cNvPicPr>
            <a:picLocks noChangeAspect="1"/>
          </p:cNvPicPr>
          <p:nvPr/>
        </p:nvPicPr>
        <p:blipFill>
          <a:blip r:embed="rId3"/>
          <a:srcRect/>
          <a:stretch>
            <a:fillRect/>
          </a:stretch>
        </p:blipFill>
        <p:spPr bwMode="auto">
          <a:xfrm>
            <a:off x="4425950" y="4462463"/>
            <a:ext cx="4565650" cy="2243137"/>
          </a:xfrm>
          <a:prstGeom prst="rect">
            <a:avLst/>
          </a:prstGeom>
          <a:noFill/>
          <a:ln w="9525">
            <a:noFill/>
            <a:miter lim="800000"/>
            <a:headEnd/>
            <a:tailEnd/>
          </a:ln>
        </p:spPr>
      </p:pic>
      <p:pic>
        <p:nvPicPr>
          <p:cNvPr id="33797" name="Picture 6"/>
          <p:cNvPicPr>
            <a:picLocks noChangeAspect="1"/>
          </p:cNvPicPr>
          <p:nvPr/>
        </p:nvPicPr>
        <p:blipFill>
          <a:blip r:embed="rId4"/>
          <a:srcRect/>
          <a:stretch>
            <a:fillRect/>
          </a:stretch>
        </p:blipFill>
        <p:spPr bwMode="auto">
          <a:xfrm>
            <a:off x="4343400" y="152400"/>
            <a:ext cx="1524000" cy="2032000"/>
          </a:xfrm>
          <a:prstGeom prst="rect">
            <a:avLst/>
          </a:prstGeom>
          <a:noFill/>
          <a:ln w="9525">
            <a:noFill/>
            <a:miter lim="800000"/>
            <a:headEnd/>
            <a:tailEnd/>
          </a:ln>
        </p:spPr>
      </p:pic>
      <p:pic>
        <p:nvPicPr>
          <p:cNvPr id="33798" name="Picture 8"/>
          <p:cNvPicPr>
            <a:picLocks noChangeAspect="1"/>
          </p:cNvPicPr>
          <p:nvPr/>
        </p:nvPicPr>
        <p:blipFill>
          <a:blip r:embed="rId5"/>
          <a:srcRect/>
          <a:stretch>
            <a:fillRect/>
          </a:stretch>
        </p:blipFill>
        <p:spPr bwMode="auto">
          <a:xfrm>
            <a:off x="6477000" y="152400"/>
            <a:ext cx="2347913" cy="2330450"/>
          </a:xfrm>
          <a:prstGeom prst="rect">
            <a:avLst/>
          </a:prstGeom>
          <a:noFill/>
          <a:ln w="9525">
            <a:noFill/>
            <a:miter lim="800000"/>
            <a:headEnd/>
            <a:tailEnd/>
          </a:ln>
        </p:spPr>
      </p:pic>
      <p:pic>
        <p:nvPicPr>
          <p:cNvPr id="33799" name="Picture 9"/>
          <p:cNvPicPr>
            <a:picLocks noChangeAspect="1"/>
          </p:cNvPicPr>
          <p:nvPr/>
        </p:nvPicPr>
        <p:blipFill>
          <a:blip r:embed="rId6" cstate="print"/>
          <a:srcRect/>
          <a:stretch>
            <a:fillRect/>
          </a:stretch>
        </p:blipFill>
        <p:spPr bwMode="auto">
          <a:xfrm>
            <a:off x="6553200" y="2590800"/>
            <a:ext cx="240030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304800" y="228600"/>
            <a:ext cx="8610600" cy="2554288"/>
          </a:xfrm>
          <a:prstGeom prst="rect">
            <a:avLst/>
          </a:prstGeom>
          <a:noFill/>
          <a:ln w="9525">
            <a:noFill/>
            <a:miter lim="800000"/>
            <a:headEnd/>
            <a:tailEnd/>
          </a:ln>
          <a:effectLst/>
        </p:spPr>
        <p:txBody>
          <a:bodyPr>
            <a:spAutoFit/>
          </a:bodyPr>
          <a:lstStyle/>
          <a:p>
            <a:pPr algn="ctr">
              <a:spcBef>
                <a:spcPct val="50000"/>
              </a:spcBef>
            </a:pPr>
            <a:r>
              <a:rPr lang="en-US" sz="3200">
                <a:effectLst>
                  <a:outerShdw blurRad="38100" dist="38100" dir="2700000" algn="tl">
                    <a:srgbClr val="C0C0C0"/>
                  </a:outerShdw>
                </a:effectLst>
              </a:rPr>
              <a:t>However, whether it is made of wood, metal or fabric -- the mask still continues to be a source of mystery and fascination – and gives us a way to escape from our busy, everyday lives that are seeped in technology and automation.</a:t>
            </a:r>
          </a:p>
        </p:txBody>
      </p:sp>
      <p:pic>
        <p:nvPicPr>
          <p:cNvPr id="34819" name="Picture 3" descr="A:\masksectionheader.gif"/>
          <p:cNvPicPr>
            <a:picLocks noChangeAspect="1" noChangeArrowheads="1"/>
          </p:cNvPicPr>
          <p:nvPr/>
        </p:nvPicPr>
        <p:blipFill>
          <a:blip r:embed="rId2"/>
          <a:srcRect/>
          <a:stretch>
            <a:fillRect/>
          </a:stretch>
        </p:blipFill>
        <p:spPr bwMode="auto">
          <a:xfrm>
            <a:off x="304800" y="3352800"/>
            <a:ext cx="85344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4343400" y="609600"/>
            <a:ext cx="4572000" cy="5453063"/>
          </a:xfrm>
          <a:prstGeom prst="rect">
            <a:avLst/>
          </a:prstGeom>
          <a:noFill/>
          <a:ln w="9525">
            <a:noFill/>
            <a:miter lim="800000"/>
            <a:headEnd/>
            <a:tailEnd/>
          </a:ln>
          <a:effectLst/>
        </p:spPr>
        <p:txBody>
          <a:bodyPr>
            <a:spAutoFit/>
          </a:bodyPr>
          <a:lstStyle/>
          <a:p>
            <a:pPr algn="ctr">
              <a:spcBef>
                <a:spcPct val="50000"/>
              </a:spcBef>
              <a:defRPr/>
            </a:pPr>
            <a:r>
              <a:rPr lang="en-US" sz="3200" dirty="0">
                <a:effectLst>
                  <a:outerShdw blurRad="38100" dist="38100" dir="2700000" algn="tl">
                    <a:srgbClr val="C0C0C0"/>
                  </a:outerShdw>
                </a:effectLst>
                <a:ea typeface="+mn-ea"/>
              </a:rPr>
              <a:t>While it is perfectly acceptable to enjoy masks from many cultures as rich colorful works of art, one can gain a deeper understanding by considering how masks are used in a particular culture and the meanings or traditions that wearing the masks brings.</a:t>
            </a:r>
          </a:p>
        </p:txBody>
      </p:sp>
      <p:pic>
        <p:nvPicPr>
          <p:cNvPr id="16387" name="Picture 6"/>
          <p:cNvPicPr>
            <a:picLocks noChangeAspect="1"/>
          </p:cNvPicPr>
          <p:nvPr/>
        </p:nvPicPr>
        <p:blipFill>
          <a:blip r:embed="rId2"/>
          <a:srcRect/>
          <a:stretch>
            <a:fillRect/>
          </a:stretch>
        </p:blipFill>
        <p:spPr bwMode="auto">
          <a:xfrm>
            <a:off x="382588" y="685800"/>
            <a:ext cx="3960812"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4800600" y="609600"/>
            <a:ext cx="3733800" cy="5643563"/>
          </a:xfrm>
          <a:prstGeom prst="rect">
            <a:avLst/>
          </a:prstGeom>
          <a:noFill/>
          <a:ln w="9525">
            <a:noFill/>
            <a:miter lim="800000"/>
            <a:headEnd/>
            <a:tailEnd/>
          </a:ln>
          <a:effectLst/>
        </p:spPr>
        <p:txBody>
          <a:bodyPr>
            <a:spAutoFit/>
          </a:bodyPr>
          <a:lstStyle/>
          <a:p>
            <a:pPr algn="r">
              <a:spcBef>
                <a:spcPct val="50000"/>
              </a:spcBef>
            </a:pPr>
            <a:r>
              <a:rPr lang="en-US" sz="2800">
                <a:effectLst>
                  <a:outerShdw blurRad="38100" dist="38100" dir="2700000" algn="tl">
                    <a:srgbClr val="C0C0C0"/>
                  </a:outerShdw>
                </a:effectLst>
              </a:rPr>
              <a:t>Masks were used before recorded history. On a cave wall in southern France is the 15,000-year-old drawing of a masked dancer wearing animal horns. Ice age hunters probably wore this mask also to communicate with the spirit world they believed in to help them find food. </a:t>
            </a:r>
          </a:p>
        </p:txBody>
      </p:sp>
      <p:pic>
        <p:nvPicPr>
          <p:cNvPr id="17411" name="Picture 4" descr="C:\Documents and Settings\ssloas\My Documents\My Pictures\petrosr2.gif"/>
          <p:cNvPicPr>
            <a:picLocks noChangeAspect="1" noChangeArrowheads="1"/>
          </p:cNvPicPr>
          <p:nvPr/>
        </p:nvPicPr>
        <p:blipFill>
          <a:blip r:embed="rId2"/>
          <a:srcRect/>
          <a:stretch>
            <a:fillRect/>
          </a:stretch>
        </p:blipFill>
        <p:spPr bwMode="auto">
          <a:xfrm>
            <a:off x="533400" y="762000"/>
            <a:ext cx="42545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04800" y="381000"/>
            <a:ext cx="4495800" cy="457200"/>
          </a:xfrm>
          <a:prstGeom prst="rect">
            <a:avLst/>
          </a:prstGeom>
          <a:noFill/>
          <a:ln w="9525">
            <a:noFill/>
            <a:miter lim="800000"/>
            <a:headEnd/>
            <a:tailEnd/>
          </a:ln>
          <a:effectLst/>
        </p:spPr>
        <p:txBody>
          <a:bodyPr>
            <a:spAutoFit/>
          </a:bodyPr>
          <a:lstStyle/>
          <a:p>
            <a:pPr>
              <a:spcBef>
                <a:spcPct val="50000"/>
              </a:spcBef>
              <a:defRPr/>
            </a:pPr>
            <a:endParaRPr lang="en-US">
              <a:effectLst>
                <a:outerShdw blurRad="38100" dist="38100" dir="2700000" algn="tl">
                  <a:srgbClr val="C0C0C0"/>
                </a:outerShdw>
              </a:effectLst>
              <a:ea typeface="+mn-ea"/>
            </a:endParaRPr>
          </a:p>
        </p:txBody>
      </p:sp>
      <p:sp>
        <p:nvSpPr>
          <p:cNvPr id="5124" name="Text Box 4"/>
          <p:cNvSpPr txBox="1">
            <a:spLocks noChangeArrowheads="1"/>
          </p:cNvSpPr>
          <p:nvPr/>
        </p:nvSpPr>
        <p:spPr bwMode="auto">
          <a:xfrm>
            <a:off x="304800" y="3962400"/>
            <a:ext cx="8610600" cy="2708275"/>
          </a:xfrm>
          <a:prstGeom prst="rect">
            <a:avLst/>
          </a:prstGeom>
          <a:noFill/>
          <a:ln w="9525">
            <a:noFill/>
            <a:miter lim="800000"/>
            <a:headEnd/>
            <a:tailEnd/>
          </a:ln>
          <a:effectLst/>
        </p:spPr>
        <p:txBody>
          <a:bodyPr>
            <a:spAutoFit/>
          </a:bodyPr>
          <a:lstStyle/>
          <a:p>
            <a:pPr algn="ctr">
              <a:spcBef>
                <a:spcPct val="50000"/>
              </a:spcBef>
            </a:pPr>
            <a:r>
              <a:rPr lang="en-US" sz="2000">
                <a:effectLst>
                  <a:outerShdw blurRad="38100" dist="38100" dir="2700000" algn="tl">
                    <a:srgbClr val="C0C0C0"/>
                  </a:outerShdw>
                </a:effectLst>
              </a:rPr>
              <a:t>In general, masks have several important social functions: </a:t>
            </a:r>
          </a:p>
          <a:p>
            <a:pPr algn="ctr">
              <a:spcBef>
                <a:spcPct val="50000"/>
              </a:spcBef>
            </a:pPr>
            <a:r>
              <a:rPr lang="en-US" sz="2000">
                <a:effectLst>
                  <a:outerShdw blurRad="38100" dist="38100" dir="2700000" algn="tl">
                    <a:srgbClr val="C0C0C0"/>
                  </a:outerShdw>
                </a:effectLst>
              </a:rPr>
              <a:t>• to conceal one’s identity (as in masquerade party)</a:t>
            </a:r>
          </a:p>
          <a:p>
            <a:pPr algn="ctr">
              <a:spcBef>
                <a:spcPct val="50000"/>
              </a:spcBef>
            </a:pPr>
            <a:r>
              <a:rPr lang="en-US" sz="2000">
                <a:effectLst>
                  <a:outerShdw blurRad="38100" dist="38100" dir="2700000" algn="tl">
                    <a:srgbClr val="C0C0C0"/>
                  </a:outerShdw>
                </a:effectLst>
              </a:rPr>
              <a:t>• to frighten or amuse (as in Halloween) </a:t>
            </a:r>
          </a:p>
          <a:p>
            <a:pPr algn="ctr">
              <a:spcBef>
                <a:spcPct val="50000"/>
              </a:spcBef>
            </a:pPr>
            <a:r>
              <a:rPr lang="en-US" sz="2000">
                <a:effectLst>
                  <a:outerShdw blurRad="38100" dist="38100" dir="2700000" algn="tl">
                    <a:srgbClr val="C0C0C0"/>
                  </a:outerShdw>
                </a:effectLst>
              </a:rPr>
              <a:t>• for ritual (as in religious or magic ceremonies) </a:t>
            </a:r>
          </a:p>
          <a:p>
            <a:pPr algn="ctr">
              <a:spcBef>
                <a:spcPct val="50000"/>
              </a:spcBef>
            </a:pPr>
            <a:r>
              <a:rPr lang="en-US" sz="2000">
                <a:effectLst>
                  <a:outerShdw blurRad="38100" dist="38100" dir="2700000" algn="tl">
                    <a:srgbClr val="C0C0C0"/>
                  </a:outerShdw>
                </a:effectLst>
              </a:rPr>
              <a:t>• for performances ( as in actors and dancers).</a:t>
            </a:r>
          </a:p>
          <a:p>
            <a:pPr algn="ctr">
              <a:spcBef>
                <a:spcPct val="50000"/>
              </a:spcBef>
            </a:pPr>
            <a:r>
              <a:rPr lang="en-US" sz="2000" i="1">
                <a:effectLst>
                  <a:outerShdw blurRad="38100" dist="38100" dir="2700000" algn="tl">
                    <a:srgbClr val="C0C0C0"/>
                  </a:outerShdw>
                </a:effectLst>
              </a:rPr>
              <a:t>Most nations all over the world have a cultural past which includes masks. </a:t>
            </a:r>
          </a:p>
        </p:txBody>
      </p:sp>
      <p:pic>
        <p:nvPicPr>
          <p:cNvPr id="18436" name="Picture 5"/>
          <p:cNvPicPr>
            <a:picLocks noChangeAspect="1"/>
          </p:cNvPicPr>
          <p:nvPr/>
        </p:nvPicPr>
        <p:blipFill>
          <a:blip r:embed="rId2"/>
          <a:srcRect/>
          <a:stretch>
            <a:fillRect/>
          </a:stretch>
        </p:blipFill>
        <p:spPr bwMode="auto">
          <a:xfrm>
            <a:off x="906463" y="228600"/>
            <a:ext cx="7399337" cy="361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609600" y="533400"/>
            <a:ext cx="4648200" cy="2308225"/>
          </a:xfrm>
          <a:prstGeom prst="rect">
            <a:avLst/>
          </a:prstGeom>
          <a:noFill/>
          <a:ln w="9525">
            <a:noFill/>
            <a:miter lim="800000"/>
            <a:headEnd/>
            <a:tailEnd/>
          </a:ln>
          <a:effectLst/>
        </p:spPr>
        <p:txBody>
          <a:bodyPr>
            <a:spAutoFit/>
          </a:bodyPr>
          <a:lstStyle/>
          <a:p>
            <a:pPr>
              <a:spcBef>
                <a:spcPct val="50000"/>
              </a:spcBef>
            </a:pPr>
            <a:r>
              <a:rPr lang="en-US">
                <a:effectLst>
                  <a:outerShdw blurRad="38100" dist="38100" dir="2700000" algn="tl">
                    <a:srgbClr val="C0C0C0"/>
                  </a:outerShdw>
                </a:effectLst>
              </a:rPr>
              <a:t>There are three basic types of masks: the helmet mask, which covers the person’s entire head; the face mask, which covers the face; and the headdress mask, which sits on top of the head.</a:t>
            </a:r>
          </a:p>
        </p:txBody>
      </p:sp>
      <p:pic>
        <p:nvPicPr>
          <p:cNvPr id="19459" name="Picture 5"/>
          <p:cNvPicPr>
            <a:picLocks noChangeAspect="1"/>
          </p:cNvPicPr>
          <p:nvPr/>
        </p:nvPicPr>
        <p:blipFill>
          <a:blip r:embed="rId2"/>
          <a:srcRect/>
          <a:stretch>
            <a:fillRect/>
          </a:stretch>
        </p:blipFill>
        <p:spPr bwMode="auto">
          <a:xfrm>
            <a:off x="5181600" y="228600"/>
            <a:ext cx="3124200" cy="2957513"/>
          </a:xfrm>
          <a:prstGeom prst="rect">
            <a:avLst/>
          </a:prstGeom>
          <a:noFill/>
          <a:ln w="9525">
            <a:noFill/>
            <a:miter lim="800000"/>
            <a:headEnd/>
            <a:tailEnd/>
          </a:ln>
        </p:spPr>
      </p:pic>
      <p:pic>
        <p:nvPicPr>
          <p:cNvPr id="19460" name="Picture 6"/>
          <p:cNvPicPr>
            <a:picLocks noChangeAspect="1"/>
          </p:cNvPicPr>
          <p:nvPr/>
        </p:nvPicPr>
        <p:blipFill>
          <a:blip r:embed="rId3"/>
          <a:srcRect/>
          <a:stretch>
            <a:fillRect/>
          </a:stretch>
        </p:blipFill>
        <p:spPr bwMode="auto">
          <a:xfrm>
            <a:off x="990600" y="3124200"/>
            <a:ext cx="3302000" cy="3302000"/>
          </a:xfrm>
          <a:prstGeom prst="rect">
            <a:avLst/>
          </a:prstGeom>
          <a:noFill/>
          <a:ln w="9525">
            <a:noFill/>
            <a:miter lim="800000"/>
            <a:headEnd/>
            <a:tailEnd/>
          </a:ln>
        </p:spPr>
      </p:pic>
      <p:pic>
        <p:nvPicPr>
          <p:cNvPr id="19461" name="Picture 7"/>
          <p:cNvPicPr>
            <a:picLocks noChangeAspect="1"/>
          </p:cNvPicPr>
          <p:nvPr/>
        </p:nvPicPr>
        <p:blipFill>
          <a:blip r:embed="rId4"/>
          <a:srcRect/>
          <a:stretch>
            <a:fillRect/>
          </a:stretch>
        </p:blipFill>
        <p:spPr bwMode="auto">
          <a:xfrm>
            <a:off x="5791200" y="3352800"/>
            <a:ext cx="2133600" cy="3135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886200" y="762000"/>
            <a:ext cx="5257800" cy="4965700"/>
          </a:xfrm>
          <a:prstGeom prst="rect">
            <a:avLst/>
          </a:prstGeom>
          <a:noFill/>
          <a:ln w="9525">
            <a:noFill/>
            <a:miter lim="800000"/>
            <a:headEnd/>
            <a:tailEnd/>
          </a:ln>
          <a:effectLst/>
        </p:spPr>
        <p:txBody>
          <a:bodyPr>
            <a:spAutoFit/>
          </a:bodyPr>
          <a:lstStyle/>
          <a:p>
            <a:pPr>
              <a:spcBef>
                <a:spcPct val="50000"/>
              </a:spcBef>
            </a:pPr>
            <a:r>
              <a:rPr lang="en-US" sz="3200">
                <a:effectLst>
                  <a:outerShdw blurRad="38100" dist="38100" dir="2700000" algn="tl">
                    <a:srgbClr val="C0C0C0"/>
                  </a:outerShdw>
                </a:effectLst>
              </a:rPr>
              <a:t>Although today masks are worn mostly for fun, some have serious uses. The surgeon wears a mask to protect her from getting germs, the soldier a gas mask to protect him from poisonous fumes; and a football or hockey player wears one to avoid injury to his face. </a:t>
            </a:r>
          </a:p>
        </p:txBody>
      </p:sp>
      <p:pic>
        <p:nvPicPr>
          <p:cNvPr id="20483" name="Picture 6"/>
          <p:cNvPicPr>
            <a:picLocks noChangeAspect="1"/>
          </p:cNvPicPr>
          <p:nvPr/>
        </p:nvPicPr>
        <p:blipFill>
          <a:blip r:embed="rId2"/>
          <a:srcRect/>
          <a:stretch>
            <a:fillRect/>
          </a:stretch>
        </p:blipFill>
        <p:spPr bwMode="auto">
          <a:xfrm>
            <a:off x="304800" y="381000"/>
            <a:ext cx="1828800" cy="1693863"/>
          </a:xfrm>
          <a:prstGeom prst="rect">
            <a:avLst/>
          </a:prstGeom>
          <a:noFill/>
          <a:ln w="9525">
            <a:noFill/>
            <a:miter lim="800000"/>
            <a:headEnd/>
            <a:tailEnd/>
          </a:ln>
        </p:spPr>
      </p:pic>
      <p:pic>
        <p:nvPicPr>
          <p:cNvPr id="20484" name="Picture 7"/>
          <p:cNvPicPr>
            <a:picLocks noChangeAspect="1"/>
          </p:cNvPicPr>
          <p:nvPr/>
        </p:nvPicPr>
        <p:blipFill>
          <a:blip r:embed="rId3"/>
          <a:srcRect/>
          <a:stretch>
            <a:fillRect/>
          </a:stretch>
        </p:blipFill>
        <p:spPr bwMode="auto">
          <a:xfrm>
            <a:off x="1981200" y="2057400"/>
            <a:ext cx="1828800" cy="2003425"/>
          </a:xfrm>
          <a:prstGeom prst="rect">
            <a:avLst/>
          </a:prstGeom>
          <a:noFill/>
          <a:ln w="9525">
            <a:noFill/>
            <a:miter lim="800000"/>
            <a:headEnd/>
            <a:tailEnd/>
          </a:ln>
        </p:spPr>
      </p:pic>
      <p:pic>
        <p:nvPicPr>
          <p:cNvPr id="20485" name="Picture 8"/>
          <p:cNvPicPr>
            <a:picLocks noChangeAspect="1"/>
          </p:cNvPicPr>
          <p:nvPr/>
        </p:nvPicPr>
        <p:blipFill>
          <a:blip r:embed="rId4"/>
          <a:srcRect/>
          <a:stretch>
            <a:fillRect/>
          </a:stretch>
        </p:blipFill>
        <p:spPr bwMode="auto">
          <a:xfrm>
            <a:off x="228600" y="2438400"/>
            <a:ext cx="1676400" cy="2593975"/>
          </a:xfrm>
          <a:prstGeom prst="rect">
            <a:avLst/>
          </a:prstGeom>
          <a:noFill/>
          <a:ln w="9525">
            <a:noFill/>
            <a:miter lim="800000"/>
            <a:headEnd/>
            <a:tailEnd/>
          </a:ln>
        </p:spPr>
      </p:pic>
      <p:pic>
        <p:nvPicPr>
          <p:cNvPr id="20486" name="Picture 9"/>
          <p:cNvPicPr>
            <a:picLocks noChangeAspect="1"/>
          </p:cNvPicPr>
          <p:nvPr/>
        </p:nvPicPr>
        <p:blipFill>
          <a:blip r:embed="rId5"/>
          <a:srcRect/>
          <a:stretch>
            <a:fillRect/>
          </a:stretch>
        </p:blipFill>
        <p:spPr bwMode="auto">
          <a:xfrm>
            <a:off x="1905000" y="47244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09600" y="1066800"/>
            <a:ext cx="3048000" cy="4154488"/>
          </a:xfrm>
          <a:prstGeom prst="rect">
            <a:avLst/>
          </a:prstGeom>
          <a:noFill/>
          <a:ln w="9525">
            <a:noFill/>
            <a:miter lim="800000"/>
            <a:headEnd/>
            <a:tailEnd/>
          </a:ln>
          <a:effectLst/>
        </p:spPr>
        <p:txBody>
          <a:bodyPr>
            <a:spAutoFit/>
          </a:bodyPr>
          <a:lstStyle/>
          <a:p>
            <a:pPr algn="ctr">
              <a:spcBef>
                <a:spcPct val="50000"/>
              </a:spcBef>
            </a:pPr>
            <a:r>
              <a:rPr lang="en-US">
                <a:effectLst>
                  <a:outerShdw blurRad="38100" dist="38100" dir="2700000" algn="tl">
                    <a:srgbClr val="C0C0C0"/>
                  </a:outerShdw>
                </a:effectLst>
              </a:rPr>
              <a:t>A mask may also be any 2-D or 3-D representation of a face, like an Egyptian mummy’s face depicting the face of the deceased. One of the most famous is the death mask of the boy king, the Pharaoh Tutankhamen.</a:t>
            </a:r>
          </a:p>
        </p:txBody>
      </p:sp>
      <p:pic>
        <p:nvPicPr>
          <p:cNvPr id="21507" name="Picture 3"/>
          <p:cNvPicPr>
            <a:picLocks noChangeAspect="1"/>
          </p:cNvPicPr>
          <p:nvPr/>
        </p:nvPicPr>
        <p:blipFill>
          <a:blip r:embed="rId2"/>
          <a:srcRect/>
          <a:stretch>
            <a:fillRect/>
          </a:stretch>
        </p:blipFill>
        <p:spPr bwMode="auto">
          <a:xfrm>
            <a:off x="4114800" y="381000"/>
            <a:ext cx="4146550" cy="5911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4648200" y="533400"/>
            <a:ext cx="4191000" cy="5508625"/>
          </a:xfrm>
          <a:prstGeom prst="rect">
            <a:avLst/>
          </a:prstGeom>
          <a:noFill/>
          <a:ln w="9525">
            <a:noFill/>
            <a:miter lim="800000"/>
            <a:headEnd/>
            <a:tailEnd/>
          </a:ln>
        </p:spPr>
        <p:txBody>
          <a:bodyPr>
            <a:spAutoFit/>
          </a:bodyPr>
          <a:lstStyle/>
          <a:p>
            <a:pPr algn="ctr">
              <a:spcBef>
                <a:spcPct val="50000"/>
              </a:spcBef>
            </a:pPr>
            <a:r>
              <a:rPr lang="en-US" sz="4400">
                <a:solidFill>
                  <a:schemeClr val="tx2"/>
                </a:solidFill>
                <a:effectLst/>
              </a:rPr>
              <a:t>A mask can also be make-up that covers and disguises the face like that of a Mime or an actor in Japanese  kabuki theatre.</a:t>
            </a:r>
          </a:p>
        </p:txBody>
      </p:sp>
      <p:pic>
        <p:nvPicPr>
          <p:cNvPr id="22531" name="Picture 5"/>
          <p:cNvPicPr>
            <a:picLocks noChangeAspect="1"/>
          </p:cNvPicPr>
          <p:nvPr/>
        </p:nvPicPr>
        <p:blipFill>
          <a:blip r:embed="rId2"/>
          <a:srcRect/>
          <a:stretch>
            <a:fillRect/>
          </a:stretch>
        </p:blipFill>
        <p:spPr bwMode="auto">
          <a:xfrm>
            <a:off x="228600" y="152400"/>
            <a:ext cx="2438400" cy="5470525"/>
          </a:xfrm>
          <a:prstGeom prst="rect">
            <a:avLst/>
          </a:prstGeom>
          <a:noFill/>
          <a:ln w="9525">
            <a:noFill/>
            <a:miter lim="800000"/>
            <a:headEnd/>
            <a:tailEnd/>
          </a:ln>
        </p:spPr>
      </p:pic>
      <p:pic>
        <p:nvPicPr>
          <p:cNvPr id="22532" name="Picture 7"/>
          <p:cNvPicPr>
            <a:picLocks noChangeAspect="1"/>
          </p:cNvPicPr>
          <p:nvPr/>
        </p:nvPicPr>
        <p:blipFill>
          <a:blip r:embed="rId3"/>
          <a:srcRect/>
          <a:stretch>
            <a:fillRect/>
          </a:stretch>
        </p:blipFill>
        <p:spPr bwMode="auto">
          <a:xfrm>
            <a:off x="2286000" y="3810000"/>
            <a:ext cx="243840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1131</Words>
  <Application>Microsoft Macintosh PowerPoint</Application>
  <PresentationFormat>On-screen Show (4:3)</PresentationFormat>
  <Paragraphs>43</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Times New Roman</vt:lpstr>
      <vt:lpstr>ＭＳ Ｐゴシック</vt:lpstr>
      <vt:lpstr>Arial</vt:lpstr>
      <vt:lpstr>Calibri</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Elliott Co. Board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Elliott County Schools</dc:creator>
  <cp:lastModifiedBy>LCS_user</cp:lastModifiedBy>
  <cp:revision>9</cp:revision>
  <dcterms:created xsi:type="dcterms:W3CDTF">2011-10-10T23:08:35Z</dcterms:created>
  <dcterms:modified xsi:type="dcterms:W3CDTF">2012-06-18T18:40:51Z</dcterms:modified>
</cp:coreProperties>
</file>